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49"/>
  </p:notesMasterIdLst>
  <p:handoutMasterIdLst>
    <p:handoutMasterId r:id="rId50"/>
  </p:handoutMasterIdLst>
  <p:sldIdLst>
    <p:sldId id="491" r:id="rId3"/>
    <p:sldId id="564" r:id="rId4"/>
    <p:sldId id="571" r:id="rId5"/>
    <p:sldId id="572" r:id="rId6"/>
    <p:sldId id="574" r:id="rId7"/>
    <p:sldId id="591" r:id="rId8"/>
    <p:sldId id="592" r:id="rId9"/>
    <p:sldId id="573" r:id="rId10"/>
    <p:sldId id="604" r:id="rId11"/>
    <p:sldId id="593" r:id="rId12"/>
    <p:sldId id="594" r:id="rId13"/>
    <p:sldId id="595" r:id="rId14"/>
    <p:sldId id="596" r:id="rId15"/>
    <p:sldId id="575" r:id="rId16"/>
    <p:sldId id="567" r:id="rId17"/>
    <p:sldId id="576" r:id="rId18"/>
    <p:sldId id="570" r:id="rId19"/>
    <p:sldId id="569" r:id="rId20"/>
    <p:sldId id="597" r:id="rId21"/>
    <p:sldId id="580" r:id="rId22"/>
    <p:sldId id="582" r:id="rId23"/>
    <p:sldId id="586" r:id="rId24"/>
    <p:sldId id="599" r:id="rId25"/>
    <p:sldId id="600" r:id="rId26"/>
    <p:sldId id="602" r:id="rId27"/>
    <p:sldId id="618" r:id="rId28"/>
    <p:sldId id="601" r:id="rId29"/>
    <p:sldId id="603" r:id="rId30"/>
    <p:sldId id="605" r:id="rId31"/>
    <p:sldId id="606" r:id="rId32"/>
    <p:sldId id="619" r:id="rId33"/>
    <p:sldId id="607" r:id="rId34"/>
    <p:sldId id="612" r:id="rId35"/>
    <p:sldId id="614" r:id="rId36"/>
    <p:sldId id="611" r:id="rId37"/>
    <p:sldId id="613" r:id="rId38"/>
    <p:sldId id="609" r:id="rId39"/>
    <p:sldId id="579" r:id="rId40"/>
    <p:sldId id="540" r:id="rId41"/>
    <p:sldId id="539" r:id="rId42"/>
    <p:sldId id="544" r:id="rId43"/>
    <p:sldId id="537" r:id="rId44"/>
    <p:sldId id="615" r:id="rId45"/>
    <p:sldId id="616" r:id="rId46"/>
    <p:sldId id="538" r:id="rId47"/>
    <p:sldId id="499" r:id="rId48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99"/>
    <a:srgbClr val="C5E9BD"/>
    <a:srgbClr val="339933"/>
    <a:srgbClr val="CDF5B1"/>
    <a:srgbClr val="D8F39B"/>
    <a:srgbClr val="608DC4"/>
    <a:srgbClr val="81E4FF"/>
    <a:srgbClr val="4A4AD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1" autoAdjust="0"/>
    <p:restoredTop sz="97495" autoAdjust="0"/>
  </p:normalViewPr>
  <p:slideViewPr>
    <p:cSldViewPr>
      <p:cViewPr>
        <p:scale>
          <a:sx n="100" d="100"/>
          <a:sy n="100" d="100"/>
        </p:scale>
        <p:origin x="-324" y="-9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alera\&#1052;&#1086;&#1080;%20&#1076;&#1086;&#1082;&#1091;&#1084;&#1077;&#1085;&#1090;&#109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alera\&#1052;&#1086;&#1080;%20&#1076;&#1086;&#1082;&#1091;&#1084;&#1077;&#1085;&#1090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2013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А-Н-С</c:v>
                </c:pt>
                <c:pt idx="1">
                  <c:v>В-П</c:v>
                </c:pt>
                <c:pt idx="2">
                  <c:v>К-М</c:v>
                </c:pt>
                <c:pt idx="3">
                  <c:v>С</c:v>
                </c:pt>
                <c:pt idx="4">
                  <c:v>Казань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13.850000000000017</c:v>
                </c:pt>
                <c:pt idx="1">
                  <c:v>22.4</c:v>
                </c:pt>
                <c:pt idx="2">
                  <c:v>10.49</c:v>
                </c:pt>
                <c:pt idx="3">
                  <c:v>6.31</c:v>
                </c:pt>
                <c:pt idx="4">
                  <c:v>14.96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 2014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А-Н-С</c:v>
                </c:pt>
                <c:pt idx="1">
                  <c:v>В-П</c:v>
                </c:pt>
                <c:pt idx="2">
                  <c:v>К-М</c:v>
                </c:pt>
                <c:pt idx="3">
                  <c:v>С</c:v>
                </c:pt>
                <c:pt idx="4">
                  <c:v>Казань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6.29</c:v>
                </c:pt>
                <c:pt idx="1">
                  <c:v>9.91</c:v>
                </c:pt>
                <c:pt idx="2">
                  <c:v>3.9099999999999997</c:v>
                </c:pt>
                <c:pt idx="3">
                  <c:v>4.22</c:v>
                </c:pt>
                <c:pt idx="4">
                  <c:v>6.6499999999999995</c:v>
                </c:pt>
              </c:numCache>
            </c:numRef>
          </c:val>
        </c:ser>
        <c:dLbls>
          <c:showVal val="1"/>
        </c:dLbls>
        <c:shape val="cylinder"/>
        <c:axId val="36797824"/>
        <c:axId val="36807808"/>
        <c:axId val="0"/>
      </c:bar3DChart>
      <c:catAx>
        <c:axId val="36797824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6807808"/>
        <c:crosses val="autoZero"/>
        <c:auto val="1"/>
        <c:lblAlgn val="ctr"/>
        <c:lblOffset val="100"/>
      </c:catAx>
      <c:valAx>
        <c:axId val="36807808"/>
        <c:scaling>
          <c:orientation val="minMax"/>
        </c:scaling>
        <c:delete val="1"/>
        <c:axPos val="b"/>
        <c:numFmt formatCode="0%" sourceLinked="1"/>
        <c:tickLblPos val="nextTo"/>
        <c:crossAx val="36797824"/>
        <c:crosses val="autoZero"/>
        <c:crossBetween val="between"/>
      </c:valAx>
    </c:plotArea>
    <c:legend>
      <c:legendPos val="b"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Лист2!$B$1</c:f>
              <c:strCache>
                <c:ptCount val="1"/>
                <c:pt idx="0">
                  <c:v>Информатика 2013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Лист2!$A$2:$A$6</c:f>
              <c:strCache>
                <c:ptCount val="5"/>
                <c:pt idx="0">
                  <c:v>А-Н-С</c:v>
                </c:pt>
                <c:pt idx="1">
                  <c:v>В-П</c:v>
                </c:pt>
                <c:pt idx="2">
                  <c:v>К-М</c:v>
                </c:pt>
                <c:pt idx="3">
                  <c:v>С</c:v>
                </c:pt>
                <c:pt idx="4">
                  <c:v>Казань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46.49</c:v>
                </c:pt>
                <c:pt idx="1">
                  <c:v>53.57</c:v>
                </c:pt>
                <c:pt idx="2">
                  <c:v>48.57</c:v>
                </c:pt>
                <c:pt idx="3">
                  <c:v>23.19</c:v>
                </c:pt>
                <c:pt idx="4">
                  <c:v>46.33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Информатика 2014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Лист2!$A$2:$A$6</c:f>
              <c:strCache>
                <c:ptCount val="5"/>
                <c:pt idx="0">
                  <c:v>А-Н-С</c:v>
                </c:pt>
                <c:pt idx="1">
                  <c:v>В-П</c:v>
                </c:pt>
                <c:pt idx="2">
                  <c:v>К-М</c:v>
                </c:pt>
                <c:pt idx="3">
                  <c:v>С</c:v>
                </c:pt>
                <c:pt idx="4">
                  <c:v>Казань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6.96</c:v>
                </c:pt>
                <c:pt idx="1">
                  <c:v>21.17</c:v>
                </c:pt>
                <c:pt idx="2">
                  <c:v>12</c:v>
                </c:pt>
                <c:pt idx="3">
                  <c:v>5.56</c:v>
                </c:pt>
                <c:pt idx="4">
                  <c:v>13.360000000000003</c:v>
                </c:pt>
              </c:numCache>
            </c:numRef>
          </c:val>
        </c:ser>
        <c:dLbls>
          <c:showVal val="1"/>
        </c:dLbls>
        <c:shape val="cylinder"/>
        <c:axId val="36944128"/>
        <c:axId val="36954112"/>
        <c:axId val="0"/>
      </c:bar3DChart>
      <c:catAx>
        <c:axId val="3694412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6954112"/>
        <c:crosses val="autoZero"/>
        <c:auto val="1"/>
        <c:lblAlgn val="ctr"/>
        <c:lblOffset val="100"/>
      </c:catAx>
      <c:valAx>
        <c:axId val="36954112"/>
        <c:scaling>
          <c:orientation val="minMax"/>
        </c:scaling>
        <c:delete val="1"/>
        <c:axPos val="b"/>
        <c:numFmt formatCode="0%" sourceLinked="1"/>
        <c:tickLblPos val="nextTo"/>
        <c:crossAx val="36944128"/>
        <c:crosses val="autoZero"/>
        <c:crossBetween val="between"/>
      </c:valAx>
    </c:plotArea>
    <c:legend>
      <c:legendPos val="b"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8A7CC-8AD6-4B96-AFAD-3159B84A5B7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9694E8C-B47A-4B43-A61F-B147A11D36CB}">
      <dgm:prSet phldrT="[Текст]" custT="1"/>
      <dgm:spPr/>
      <dgm:t>
        <a:bodyPr/>
        <a:lstStyle/>
        <a:p>
          <a:pPr algn="ctr"/>
          <a:r>
            <a:rPr lang="ru-RU" sz="1300" b="1" dirty="0" smtClean="0"/>
            <a:t>Единый государственный экзамен и                                                    основной государственный экзамен</a:t>
          </a:r>
          <a:endParaRPr lang="ru-RU" sz="1300" b="1" dirty="0"/>
        </a:p>
      </dgm:t>
    </dgm:pt>
    <dgm:pt modelId="{3DB4568B-6A3E-40AB-8C4F-AC31DBBBCDB8}" type="parTrans" cxnId="{B4CF7C88-9952-4649-9E78-B5D98F934D4A}">
      <dgm:prSet/>
      <dgm:spPr/>
      <dgm:t>
        <a:bodyPr/>
        <a:lstStyle/>
        <a:p>
          <a:endParaRPr lang="ru-RU"/>
        </a:p>
      </dgm:t>
    </dgm:pt>
    <dgm:pt modelId="{FB939A7C-3CC4-41D6-89E5-C3D816E28A76}" type="sibTrans" cxnId="{B4CF7C88-9952-4649-9E78-B5D98F934D4A}">
      <dgm:prSet/>
      <dgm:spPr/>
      <dgm:t>
        <a:bodyPr/>
        <a:lstStyle/>
        <a:p>
          <a:endParaRPr lang="ru-RU"/>
        </a:p>
      </dgm:t>
    </dgm:pt>
    <dgm:pt modelId="{55710A62-0D6A-40D6-B3D8-6C67C06E19DE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Пробный «ЕГЭ» и пробный «ОГЭ»</a:t>
          </a:r>
          <a:endParaRPr lang="ru-RU" sz="1400" b="1" dirty="0"/>
        </a:p>
      </dgm:t>
    </dgm:pt>
    <dgm:pt modelId="{6D8BD907-9D80-408E-91ED-2D5701694C20}" type="parTrans" cxnId="{27B2E5B2-2156-4048-A5D2-3E4394472AB9}">
      <dgm:prSet/>
      <dgm:spPr/>
      <dgm:t>
        <a:bodyPr/>
        <a:lstStyle/>
        <a:p>
          <a:endParaRPr lang="ru-RU"/>
        </a:p>
      </dgm:t>
    </dgm:pt>
    <dgm:pt modelId="{C4804FA5-45AD-4BC3-BBDF-CA13937D2B99}" type="sibTrans" cxnId="{27B2E5B2-2156-4048-A5D2-3E4394472AB9}">
      <dgm:prSet/>
      <dgm:spPr/>
      <dgm:t>
        <a:bodyPr/>
        <a:lstStyle/>
        <a:p>
          <a:endParaRPr lang="ru-RU"/>
        </a:p>
      </dgm:t>
    </dgm:pt>
    <dgm:pt modelId="{51B15E90-771E-4AF2-A71B-D24F0DA746D5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Тренировочное тестирование</a:t>
          </a:r>
          <a:r>
            <a:rPr lang="en-US" sz="1400" b="1" dirty="0" smtClean="0"/>
            <a:t>             </a:t>
          </a:r>
          <a:r>
            <a:rPr lang="ru-RU" sz="1400" b="1" dirty="0" smtClean="0"/>
            <a:t> «ЕГЭ без двоек»</a:t>
          </a:r>
          <a:endParaRPr lang="ru-RU" sz="1400" b="1" dirty="0"/>
        </a:p>
      </dgm:t>
    </dgm:pt>
    <dgm:pt modelId="{851FC51B-E1F5-49F6-940D-CB3945C9A58C}" type="parTrans" cxnId="{8F4305BF-57DA-4916-998D-04F629455997}">
      <dgm:prSet/>
      <dgm:spPr/>
      <dgm:t>
        <a:bodyPr/>
        <a:lstStyle/>
        <a:p>
          <a:endParaRPr lang="ru-RU"/>
        </a:p>
      </dgm:t>
    </dgm:pt>
    <dgm:pt modelId="{073255D0-4E3F-48A9-9A67-B4A932FBCC3E}" type="sibTrans" cxnId="{8F4305BF-57DA-4916-998D-04F629455997}">
      <dgm:prSet/>
      <dgm:spPr/>
      <dgm:t>
        <a:bodyPr/>
        <a:lstStyle/>
        <a:p>
          <a:endParaRPr lang="ru-RU"/>
        </a:p>
      </dgm:t>
    </dgm:pt>
    <dgm:pt modelId="{52630E4B-27A9-4CAB-B8C9-02C3FDE2E700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Мониторинг уровня предметной </a:t>
          </a:r>
          <a:r>
            <a:rPr lang="ru-RU" sz="1400" b="1" dirty="0" err="1" smtClean="0"/>
            <a:t>обученности</a:t>
          </a:r>
          <a:r>
            <a:rPr lang="ru-RU" sz="1400" b="1" dirty="0" smtClean="0"/>
            <a:t>  4 классов </a:t>
          </a:r>
          <a:endParaRPr lang="ru-RU" sz="1400" b="1" dirty="0"/>
        </a:p>
      </dgm:t>
    </dgm:pt>
    <dgm:pt modelId="{5CAC0AFD-2532-40B7-BFAF-DCE56F74CE3F}" type="parTrans" cxnId="{75DDF9DF-515C-4843-9F12-658636FC513E}">
      <dgm:prSet/>
      <dgm:spPr/>
      <dgm:t>
        <a:bodyPr/>
        <a:lstStyle/>
        <a:p>
          <a:endParaRPr lang="ru-RU"/>
        </a:p>
      </dgm:t>
    </dgm:pt>
    <dgm:pt modelId="{86AA6D9D-0260-4CB8-B7E6-77F5A1706592}" type="sibTrans" cxnId="{75DDF9DF-515C-4843-9F12-658636FC513E}">
      <dgm:prSet/>
      <dgm:spPr/>
      <dgm:t>
        <a:bodyPr/>
        <a:lstStyle/>
        <a:p>
          <a:endParaRPr lang="ru-RU"/>
        </a:p>
      </dgm:t>
    </dgm:pt>
    <dgm:pt modelId="{DFBF0AAE-D9C5-4FE7-AC7A-639F10FC4B26}">
      <dgm:prSet phldrT="[Текст]" custT="1"/>
      <dgm:spPr/>
      <dgm:t>
        <a:bodyPr/>
        <a:lstStyle/>
        <a:p>
          <a:pPr algn="ctr"/>
          <a:r>
            <a:rPr lang="ru-RU" sz="1300" b="1" dirty="0" smtClean="0"/>
            <a:t>Мониторинг качества знаний учащихся 5,6,7,8, и 10 классов</a:t>
          </a:r>
          <a:endParaRPr lang="ru-RU" sz="1300" b="1" dirty="0"/>
        </a:p>
      </dgm:t>
    </dgm:pt>
    <dgm:pt modelId="{850F86EA-04DA-45C8-AAF1-6B02A3D80151}" type="parTrans" cxnId="{4809BCE7-60BE-4122-B15F-F30B61654351}">
      <dgm:prSet/>
      <dgm:spPr/>
      <dgm:t>
        <a:bodyPr/>
        <a:lstStyle/>
        <a:p>
          <a:endParaRPr lang="ru-RU"/>
        </a:p>
      </dgm:t>
    </dgm:pt>
    <dgm:pt modelId="{36097440-1B8C-4DC6-ACFB-4D7E6CCA2F58}" type="sibTrans" cxnId="{4809BCE7-60BE-4122-B15F-F30B61654351}">
      <dgm:prSet/>
      <dgm:spPr/>
      <dgm:t>
        <a:bodyPr/>
        <a:lstStyle/>
        <a:p>
          <a:endParaRPr lang="ru-RU"/>
        </a:p>
      </dgm:t>
    </dgm:pt>
    <dgm:pt modelId="{E55B6359-07F6-4F05-8806-F7D041670815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Единое республиканское тестирование по татарскому языку </a:t>
          </a:r>
          <a:endParaRPr lang="ru-RU" sz="1400" b="1" dirty="0"/>
        </a:p>
      </dgm:t>
    </dgm:pt>
    <dgm:pt modelId="{DB6A823A-634A-4216-A674-BD91CFC2A475}" type="parTrans" cxnId="{7D69B637-1347-4812-978C-81B485673C5E}">
      <dgm:prSet/>
      <dgm:spPr/>
      <dgm:t>
        <a:bodyPr/>
        <a:lstStyle/>
        <a:p>
          <a:endParaRPr lang="ru-RU"/>
        </a:p>
      </dgm:t>
    </dgm:pt>
    <dgm:pt modelId="{5E8D7D23-09B5-4CB3-8B4C-57F05432D2FC}" type="sibTrans" cxnId="{7D69B637-1347-4812-978C-81B485673C5E}">
      <dgm:prSet/>
      <dgm:spPr/>
      <dgm:t>
        <a:bodyPr/>
        <a:lstStyle/>
        <a:p>
          <a:endParaRPr lang="ru-RU"/>
        </a:p>
      </dgm:t>
    </dgm:pt>
    <dgm:pt modelId="{B492E3DE-60B9-44B7-BC8C-6F56C86B2AAF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Участие  в международных исследованиях </a:t>
          </a:r>
          <a:r>
            <a:rPr lang="en-US" sz="1300" b="1" dirty="0" smtClean="0"/>
            <a:t>PISA, TIMMS, PIRLS, IPIPS</a:t>
          </a:r>
          <a:endParaRPr lang="ru-RU" sz="1300" b="1" dirty="0"/>
        </a:p>
      </dgm:t>
    </dgm:pt>
    <dgm:pt modelId="{073898F5-776C-4D4E-843A-2D376ED06B2D}" type="parTrans" cxnId="{E07DBE3B-4A1F-4272-8652-02B88CBA562A}">
      <dgm:prSet/>
      <dgm:spPr/>
      <dgm:t>
        <a:bodyPr/>
        <a:lstStyle/>
        <a:p>
          <a:endParaRPr lang="ru-RU"/>
        </a:p>
      </dgm:t>
    </dgm:pt>
    <dgm:pt modelId="{4C4F700C-AFAF-4250-94D7-12F911DB0BDA}" type="sibTrans" cxnId="{E07DBE3B-4A1F-4272-8652-02B88CBA562A}">
      <dgm:prSet/>
      <dgm:spPr/>
      <dgm:t>
        <a:bodyPr/>
        <a:lstStyle/>
        <a:p>
          <a:endParaRPr lang="ru-RU"/>
        </a:p>
      </dgm:t>
    </dgm:pt>
    <dgm:pt modelId="{A120C1A3-40E9-4E09-BE0E-5E40D4BAEE71}" type="pres">
      <dgm:prSet presAssocID="{C8F8A7CC-8AD6-4B96-AFAD-3159B84A5B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F2B04F-BAB6-43BB-94CA-E884BCE6A6D8}" type="pres">
      <dgm:prSet presAssocID="{C8F8A7CC-8AD6-4B96-AFAD-3159B84A5B75}" presName="Name1" presStyleCnt="0"/>
      <dgm:spPr/>
    </dgm:pt>
    <dgm:pt modelId="{F6DB3A49-4EDC-4A83-9C13-C75B84191D82}" type="pres">
      <dgm:prSet presAssocID="{C8F8A7CC-8AD6-4B96-AFAD-3159B84A5B75}" presName="cycle" presStyleCnt="0"/>
      <dgm:spPr/>
    </dgm:pt>
    <dgm:pt modelId="{C500C5CE-F090-4A3A-BA6A-BF0B5F89869D}" type="pres">
      <dgm:prSet presAssocID="{C8F8A7CC-8AD6-4B96-AFAD-3159B84A5B75}" presName="srcNode" presStyleLbl="node1" presStyleIdx="0" presStyleCnt="7"/>
      <dgm:spPr/>
    </dgm:pt>
    <dgm:pt modelId="{D3CD7307-39F3-459D-8D0E-3B0D93DB76DA}" type="pres">
      <dgm:prSet presAssocID="{C8F8A7CC-8AD6-4B96-AFAD-3159B84A5B75}" presName="conn" presStyleLbl="parChTrans1D2" presStyleIdx="0" presStyleCnt="1"/>
      <dgm:spPr/>
      <dgm:t>
        <a:bodyPr/>
        <a:lstStyle/>
        <a:p>
          <a:endParaRPr lang="ru-RU"/>
        </a:p>
      </dgm:t>
    </dgm:pt>
    <dgm:pt modelId="{112D68AD-FBB0-426B-982C-18842F7AB492}" type="pres">
      <dgm:prSet presAssocID="{C8F8A7CC-8AD6-4B96-AFAD-3159B84A5B75}" presName="extraNode" presStyleLbl="node1" presStyleIdx="0" presStyleCnt="7"/>
      <dgm:spPr/>
    </dgm:pt>
    <dgm:pt modelId="{B096B687-0C03-45E9-AF72-73890AE60607}" type="pres">
      <dgm:prSet presAssocID="{C8F8A7CC-8AD6-4B96-AFAD-3159B84A5B75}" presName="dstNode" presStyleLbl="node1" presStyleIdx="0" presStyleCnt="7"/>
      <dgm:spPr/>
    </dgm:pt>
    <dgm:pt modelId="{636B6C1E-B3D1-447F-9531-61D13B6E9E27}" type="pres">
      <dgm:prSet presAssocID="{69694E8C-B47A-4B43-A61F-B147A11D36C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7B36-44C9-481C-9BFE-E1C41E4D181B}" type="pres">
      <dgm:prSet presAssocID="{69694E8C-B47A-4B43-A61F-B147A11D36CB}" presName="accent_1" presStyleCnt="0"/>
      <dgm:spPr/>
    </dgm:pt>
    <dgm:pt modelId="{250E5C31-BB99-45BB-B89F-2E86E075A283}" type="pres">
      <dgm:prSet presAssocID="{69694E8C-B47A-4B43-A61F-B147A11D36CB}" presName="accentRepeatNode" presStyleLbl="solidFgAcc1" presStyleIdx="0" presStyleCnt="7"/>
      <dgm:spPr/>
    </dgm:pt>
    <dgm:pt modelId="{1BDC5AA2-EA1E-411B-8485-ABCBB989BEB2}" type="pres">
      <dgm:prSet presAssocID="{55710A62-0D6A-40D6-B3D8-6C67C06E19D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1E37-5D07-4107-A209-EAF1C8558D95}" type="pres">
      <dgm:prSet presAssocID="{55710A62-0D6A-40D6-B3D8-6C67C06E19DE}" presName="accent_2" presStyleCnt="0"/>
      <dgm:spPr/>
    </dgm:pt>
    <dgm:pt modelId="{C506D7B7-2F9D-4FC1-A206-7183F0CA3DFD}" type="pres">
      <dgm:prSet presAssocID="{55710A62-0D6A-40D6-B3D8-6C67C06E19DE}" presName="accentRepeatNode" presStyleLbl="solidFgAcc1" presStyleIdx="1" presStyleCnt="7"/>
      <dgm:spPr/>
    </dgm:pt>
    <dgm:pt modelId="{F2AF4CF7-B74B-4E3B-8537-A7F83F90D244}" type="pres">
      <dgm:prSet presAssocID="{51B15E90-771E-4AF2-A71B-D24F0DA746D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B714-F045-472F-A5B6-89DD35A3A45D}" type="pres">
      <dgm:prSet presAssocID="{51B15E90-771E-4AF2-A71B-D24F0DA746D5}" presName="accent_3" presStyleCnt="0"/>
      <dgm:spPr/>
    </dgm:pt>
    <dgm:pt modelId="{18CEED25-EF3C-41E4-87DE-11D779E65C3F}" type="pres">
      <dgm:prSet presAssocID="{51B15E90-771E-4AF2-A71B-D24F0DA746D5}" presName="accentRepeatNode" presStyleLbl="solidFgAcc1" presStyleIdx="2" presStyleCnt="7"/>
      <dgm:spPr/>
    </dgm:pt>
    <dgm:pt modelId="{258A56CC-2450-4567-AD6E-DC10E135B965}" type="pres">
      <dgm:prSet presAssocID="{52630E4B-27A9-4CAB-B8C9-02C3FDE2E70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3E46-A31F-4863-826F-A223620AFD84}" type="pres">
      <dgm:prSet presAssocID="{52630E4B-27A9-4CAB-B8C9-02C3FDE2E700}" presName="accent_4" presStyleCnt="0"/>
      <dgm:spPr/>
    </dgm:pt>
    <dgm:pt modelId="{54226F25-BCD7-4DD5-B89D-E919B24B77C6}" type="pres">
      <dgm:prSet presAssocID="{52630E4B-27A9-4CAB-B8C9-02C3FDE2E700}" presName="accentRepeatNode" presStyleLbl="solidFgAcc1" presStyleIdx="3" presStyleCnt="7"/>
      <dgm:spPr/>
    </dgm:pt>
    <dgm:pt modelId="{42CF377C-AD54-4494-95F2-0884CC99323F}" type="pres">
      <dgm:prSet presAssocID="{DFBF0AAE-D9C5-4FE7-AC7A-639F10FC4B2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5B7F-9E2E-4E42-8A8D-0A31E51F941A}" type="pres">
      <dgm:prSet presAssocID="{DFBF0AAE-D9C5-4FE7-AC7A-639F10FC4B26}" presName="accent_5" presStyleCnt="0"/>
      <dgm:spPr/>
    </dgm:pt>
    <dgm:pt modelId="{C3F99900-06D2-4BF5-A0FE-80A0A6898620}" type="pres">
      <dgm:prSet presAssocID="{DFBF0AAE-D9C5-4FE7-AC7A-639F10FC4B26}" presName="accentRepeatNode" presStyleLbl="solidFgAcc1" presStyleIdx="4" presStyleCnt="7"/>
      <dgm:spPr/>
    </dgm:pt>
    <dgm:pt modelId="{547ACBEA-4B4E-4969-9231-59D971770AFB}" type="pres">
      <dgm:prSet presAssocID="{E55B6359-07F6-4F05-8806-F7D04167081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5285-6093-49AB-B03D-A5461C15496D}" type="pres">
      <dgm:prSet presAssocID="{E55B6359-07F6-4F05-8806-F7D041670815}" presName="accent_6" presStyleCnt="0"/>
      <dgm:spPr/>
    </dgm:pt>
    <dgm:pt modelId="{2363C004-88FD-4B6F-8019-CFD617484BD2}" type="pres">
      <dgm:prSet presAssocID="{E55B6359-07F6-4F05-8806-F7D041670815}" presName="accentRepeatNode" presStyleLbl="solidFgAcc1" presStyleIdx="5" presStyleCnt="7"/>
      <dgm:spPr/>
    </dgm:pt>
    <dgm:pt modelId="{B539C708-1FDF-4A0D-978D-4274616A63FD}" type="pres">
      <dgm:prSet presAssocID="{B492E3DE-60B9-44B7-BC8C-6F56C86B2AA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880A0-DD2F-4102-9639-8BB1B446BBED}" type="pres">
      <dgm:prSet presAssocID="{B492E3DE-60B9-44B7-BC8C-6F56C86B2AAF}" presName="accent_7" presStyleCnt="0"/>
      <dgm:spPr/>
    </dgm:pt>
    <dgm:pt modelId="{F22091F1-1E65-462B-B9ED-05977ECBAAD6}" type="pres">
      <dgm:prSet presAssocID="{B492E3DE-60B9-44B7-BC8C-6F56C86B2AAF}" presName="accentRepeatNode" presStyleLbl="solidFgAcc1" presStyleIdx="6" presStyleCnt="7"/>
      <dgm:spPr/>
    </dgm:pt>
  </dgm:ptLst>
  <dgm:cxnLst>
    <dgm:cxn modelId="{D4CDF302-7DAB-4066-B8AB-3A3FEE3296CC}" type="presOf" srcId="{51B15E90-771E-4AF2-A71B-D24F0DA746D5}" destId="{F2AF4CF7-B74B-4E3B-8537-A7F83F90D244}" srcOrd="0" destOrd="0" presId="urn:microsoft.com/office/officeart/2008/layout/VerticalCurvedList"/>
    <dgm:cxn modelId="{E07DBE3B-4A1F-4272-8652-02B88CBA562A}" srcId="{C8F8A7CC-8AD6-4B96-AFAD-3159B84A5B75}" destId="{B492E3DE-60B9-44B7-BC8C-6F56C86B2AAF}" srcOrd="6" destOrd="0" parTransId="{073898F5-776C-4D4E-843A-2D376ED06B2D}" sibTransId="{4C4F700C-AFAF-4250-94D7-12F911DB0BDA}"/>
    <dgm:cxn modelId="{8F4305BF-57DA-4916-998D-04F629455997}" srcId="{C8F8A7CC-8AD6-4B96-AFAD-3159B84A5B75}" destId="{51B15E90-771E-4AF2-A71B-D24F0DA746D5}" srcOrd="2" destOrd="0" parTransId="{851FC51B-E1F5-49F6-940D-CB3945C9A58C}" sibTransId="{073255D0-4E3F-48A9-9A67-B4A932FBCC3E}"/>
    <dgm:cxn modelId="{83684615-C357-4C4D-9FB5-C23D4802961F}" type="presOf" srcId="{52630E4B-27A9-4CAB-B8C9-02C3FDE2E700}" destId="{258A56CC-2450-4567-AD6E-DC10E135B965}" srcOrd="0" destOrd="0" presId="urn:microsoft.com/office/officeart/2008/layout/VerticalCurvedList"/>
    <dgm:cxn modelId="{02332AF8-ECBC-45B6-B750-4231BA75F5A8}" type="presOf" srcId="{55710A62-0D6A-40D6-B3D8-6C67C06E19DE}" destId="{1BDC5AA2-EA1E-411B-8485-ABCBB989BEB2}" srcOrd="0" destOrd="0" presId="urn:microsoft.com/office/officeart/2008/layout/VerticalCurvedList"/>
    <dgm:cxn modelId="{D77742D7-9BCA-43F6-B162-A3BDD1B79834}" type="presOf" srcId="{69694E8C-B47A-4B43-A61F-B147A11D36CB}" destId="{636B6C1E-B3D1-447F-9531-61D13B6E9E27}" srcOrd="0" destOrd="0" presId="urn:microsoft.com/office/officeart/2008/layout/VerticalCurvedList"/>
    <dgm:cxn modelId="{4809BCE7-60BE-4122-B15F-F30B61654351}" srcId="{C8F8A7CC-8AD6-4B96-AFAD-3159B84A5B75}" destId="{DFBF0AAE-D9C5-4FE7-AC7A-639F10FC4B26}" srcOrd="4" destOrd="0" parTransId="{850F86EA-04DA-45C8-AAF1-6B02A3D80151}" sibTransId="{36097440-1B8C-4DC6-ACFB-4D7E6CCA2F58}"/>
    <dgm:cxn modelId="{B68DAEAC-817F-4D6A-B57F-4CFDF741A6E9}" type="presOf" srcId="{FB939A7C-3CC4-41D6-89E5-C3D816E28A76}" destId="{D3CD7307-39F3-459D-8D0E-3B0D93DB76DA}" srcOrd="0" destOrd="0" presId="urn:microsoft.com/office/officeart/2008/layout/VerticalCurvedList"/>
    <dgm:cxn modelId="{27B2E5B2-2156-4048-A5D2-3E4394472AB9}" srcId="{C8F8A7CC-8AD6-4B96-AFAD-3159B84A5B75}" destId="{55710A62-0D6A-40D6-B3D8-6C67C06E19DE}" srcOrd="1" destOrd="0" parTransId="{6D8BD907-9D80-408E-91ED-2D5701694C20}" sibTransId="{C4804FA5-45AD-4BC3-BBDF-CA13937D2B99}"/>
    <dgm:cxn modelId="{425B7D11-0424-44C1-BCAB-E6D167D7CF08}" type="presOf" srcId="{DFBF0AAE-D9C5-4FE7-AC7A-639F10FC4B26}" destId="{42CF377C-AD54-4494-95F2-0884CC99323F}" srcOrd="0" destOrd="0" presId="urn:microsoft.com/office/officeart/2008/layout/VerticalCurvedList"/>
    <dgm:cxn modelId="{7D69B637-1347-4812-978C-81B485673C5E}" srcId="{C8F8A7CC-8AD6-4B96-AFAD-3159B84A5B75}" destId="{E55B6359-07F6-4F05-8806-F7D041670815}" srcOrd="5" destOrd="0" parTransId="{DB6A823A-634A-4216-A674-BD91CFC2A475}" sibTransId="{5E8D7D23-09B5-4CB3-8B4C-57F05432D2FC}"/>
    <dgm:cxn modelId="{B4CF7C88-9952-4649-9E78-B5D98F934D4A}" srcId="{C8F8A7CC-8AD6-4B96-AFAD-3159B84A5B75}" destId="{69694E8C-B47A-4B43-A61F-B147A11D36CB}" srcOrd="0" destOrd="0" parTransId="{3DB4568B-6A3E-40AB-8C4F-AC31DBBBCDB8}" sibTransId="{FB939A7C-3CC4-41D6-89E5-C3D816E28A76}"/>
    <dgm:cxn modelId="{C32422B8-860E-4211-A145-5F651F3E7522}" type="presOf" srcId="{E55B6359-07F6-4F05-8806-F7D041670815}" destId="{547ACBEA-4B4E-4969-9231-59D971770AFB}" srcOrd="0" destOrd="0" presId="urn:microsoft.com/office/officeart/2008/layout/VerticalCurvedList"/>
    <dgm:cxn modelId="{3F0CDD2C-5682-4477-ADA5-AB4A64E3F7AA}" type="presOf" srcId="{B492E3DE-60B9-44B7-BC8C-6F56C86B2AAF}" destId="{B539C708-1FDF-4A0D-978D-4274616A63FD}" srcOrd="0" destOrd="0" presId="urn:microsoft.com/office/officeart/2008/layout/VerticalCurvedList"/>
    <dgm:cxn modelId="{75DDF9DF-515C-4843-9F12-658636FC513E}" srcId="{C8F8A7CC-8AD6-4B96-AFAD-3159B84A5B75}" destId="{52630E4B-27A9-4CAB-B8C9-02C3FDE2E700}" srcOrd="3" destOrd="0" parTransId="{5CAC0AFD-2532-40B7-BFAF-DCE56F74CE3F}" sibTransId="{86AA6D9D-0260-4CB8-B7E6-77F5A1706592}"/>
    <dgm:cxn modelId="{C257C85C-CD6B-42F6-926A-71D63B95498C}" type="presOf" srcId="{C8F8A7CC-8AD6-4B96-AFAD-3159B84A5B75}" destId="{A120C1A3-40E9-4E09-BE0E-5E40D4BAEE71}" srcOrd="0" destOrd="0" presId="urn:microsoft.com/office/officeart/2008/layout/VerticalCurvedList"/>
    <dgm:cxn modelId="{2FE6A374-2A22-402C-9A2E-BA8316EF9A26}" type="presParOf" srcId="{A120C1A3-40E9-4E09-BE0E-5E40D4BAEE71}" destId="{DBF2B04F-BAB6-43BB-94CA-E884BCE6A6D8}" srcOrd="0" destOrd="0" presId="urn:microsoft.com/office/officeart/2008/layout/VerticalCurvedList"/>
    <dgm:cxn modelId="{EEEFD508-9E45-4034-A7A8-1705F2155610}" type="presParOf" srcId="{DBF2B04F-BAB6-43BB-94CA-E884BCE6A6D8}" destId="{F6DB3A49-4EDC-4A83-9C13-C75B84191D82}" srcOrd="0" destOrd="0" presId="urn:microsoft.com/office/officeart/2008/layout/VerticalCurvedList"/>
    <dgm:cxn modelId="{EC8066A8-9C71-428D-9E7A-1D7953E7CFCE}" type="presParOf" srcId="{F6DB3A49-4EDC-4A83-9C13-C75B84191D82}" destId="{C500C5CE-F090-4A3A-BA6A-BF0B5F89869D}" srcOrd="0" destOrd="0" presId="urn:microsoft.com/office/officeart/2008/layout/VerticalCurvedList"/>
    <dgm:cxn modelId="{2243405A-5D5A-424F-B43C-75F415714EBD}" type="presParOf" srcId="{F6DB3A49-4EDC-4A83-9C13-C75B84191D82}" destId="{D3CD7307-39F3-459D-8D0E-3B0D93DB76DA}" srcOrd="1" destOrd="0" presId="urn:microsoft.com/office/officeart/2008/layout/VerticalCurvedList"/>
    <dgm:cxn modelId="{4A42BF00-A1FE-4B53-954C-6C2F77DC45A2}" type="presParOf" srcId="{F6DB3A49-4EDC-4A83-9C13-C75B84191D82}" destId="{112D68AD-FBB0-426B-982C-18842F7AB492}" srcOrd="2" destOrd="0" presId="urn:microsoft.com/office/officeart/2008/layout/VerticalCurvedList"/>
    <dgm:cxn modelId="{A96C4C1B-491A-4107-B302-CA5860CCC68B}" type="presParOf" srcId="{F6DB3A49-4EDC-4A83-9C13-C75B84191D82}" destId="{B096B687-0C03-45E9-AF72-73890AE60607}" srcOrd="3" destOrd="0" presId="urn:microsoft.com/office/officeart/2008/layout/VerticalCurvedList"/>
    <dgm:cxn modelId="{A61CE6C6-2C9D-49BA-8CEF-D10F0B258D95}" type="presParOf" srcId="{DBF2B04F-BAB6-43BB-94CA-E884BCE6A6D8}" destId="{636B6C1E-B3D1-447F-9531-61D13B6E9E27}" srcOrd="1" destOrd="0" presId="urn:microsoft.com/office/officeart/2008/layout/VerticalCurvedList"/>
    <dgm:cxn modelId="{D34117A2-FB82-4326-B098-C055EB80C092}" type="presParOf" srcId="{DBF2B04F-BAB6-43BB-94CA-E884BCE6A6D8}" destId="{D4607B36-44C9-481C-9BFE-E1C41E4D181B}" srcOrd="2" destOrd="0" presId="urn:microsoft.com/office/officeart/2008/layout/VerticalCurvedList"/>
    <dgm:cxn modelId="{A405016A-477A-4F29-A25E-C5CA9A9189B4}" type="presParOf" srcId="{D4607B36-44C9-481C-9BFE-E1C41E4D181B}" destId="{250E5C31-BB99-45BB-B89F-2E86E075A283}" srcOrd="0" destOrd="0" presId="urn:microsoft.com/office/officeart/2008/layout/VerticalCurvedList"/>
    <dgm:cxn modelId="{05C37936-B76C-4FA0-80AC-6A0229BE63BE}" type="presParOf" srcId="{DBF2B04F-BAB6-43BB-94CA-E884BCE6A6D8}" destId="{1BDC5AA2-EA1E-411B-8485-ABCBB989BEB2}" srcOrd="3" destOrd="0" presId="urn:microsoft.com/office/officeart/2008/layout/VerticalCurvedList"/>
    <dgm:cxn modelId="{93329E97-D928-4EF4-98F7-E69BA6732F66}" type="presParOf" srcId="{DBF2B04F-BAB6-43BB-94CA-E884BCE6A6D8}" destId="{5AC41E37-5D07-4107-A209-EAF1C8558D95}" srcOrd="4" destOrd="0" presId="urn:microsoft.com/office/officeart/2008/layout/VerticalCurvedList"/>
    <dgm:cxn modelId="{236B5F21-10E8-451A-937F-72A2DBC2801F}" type="presParOf" srcId="{5AC41E37-5D07-4107-A209-EAF1C8558D95}" destId="{C506D7B7-2F9D-4FC1-A206-7183F0CA3DFD}" srcOrd="0" destOrd="0" presId="urn:microsoft.com/office/officeart/2008/layout/VerticalCurvedList"/>
    <dgm:cxn modelId="{1FDB0F10-807E-490B-8FDB-5B45A20E38C3}" type="presParOf" srcId="{DBF2B04F-BAB6-43BB-94CA-E884BCE6A6D8}" destId="{F2AF4CF7-B74B-4E3B-8537-A7F83F90D244}" srcOrd="5" destOrd="0" presId="urn:microsoft.com/office/officeart/2008/layout/VerticalCurvedList"/>
    <dgm:cxn modelId="{42D6AC5E-9C4F-417B-9303-267C51E8383B}" type="presParOf" srcId="{DBF2B04F-BAB6-43BB-94CA-E884BCE6A6D8}" destId="{FA3BB714-F045-472F-A5B6-89DD35A3A45D}" srcOrd="6" destOrd="0" presId="urn:microsoft.com/office/officeart/2008/layout/VerticalCurvedList"/>
    <dgm:cxn modelId="{F495A703-BDB7-4CEB-98EE-293143177E6A}" type="presParOf" srcId="{FA3BB714-F045-472F-A5B6-89DD35A3A45D}" destId="{18CEED25-EF3C-41E4-87DE-11D779E65C3F}" srcOrd="0" destOrd="0" presId="urn:microsoft.com/office/officeart/2008/layout/VerticalCurvedList"/>
    <dgm:cxn modelId="{62DEE44B-B070-4668-B5BE-323815E88E6D}" type="presParOf" srcId="{DBF2B04F-BAB6-43BB-94CA-E884BCE6A6D8}" destId="{258A56CC-2450-4567-AD6E-DC10E135B965}" srcOrd="7" destOrd="0" presId="urn:microsoft.com/office/officeart/2008/layout/VerticalCurvedList"/>
    <dgm:cxn modelId="{BAF8F27A-81A1-440D-94CA-22008B4892AA}" type="presParOf" srcId="{DBF2B04F-BAB6-43BB-94CA-E884BCE6A6D8}" destId="{C0933E46-A31F-4863-826F-A223620AFD84}" srcOrd="8" destOrd="0" presId="urn:microsoft.com/office/officeart/2008/layout/VerticalCurvedList"/>
    <dgm:cxn modelId="{5E1B0160-2377-49BE-B4C3-17C7686BAC94}" type="presParOf" srcId="{C0933E46-A31F-4863-826F-A223620AFD84}" destId="{54226F25-BCD7-4DD5-B89D-E919B24B77C6}" srcOrd="0" destOrd="0" presId="urn:microsoft.com/office/officeart/2008/layout/VerticalCurvedList"/>
    <dgm:cxn modelId="{BF842155-20C6-4065-A184-739746E2AE14}" type="presParOf" srcId="{DBF2B04F-BAB6-43BB-94CA-E884BCE6A6D8}" destId="{42CF377C-AD54-4494-95F2-0884CC99323F}" srcOrd="9" destOrd="0" presId="urn:microsoft.com/office/officeart/2008/layout/VerticalCurvedList"/>
    <dgm:cxn modelId="{8523F1E9-D922-41D2-A386-4384F989DD28}" type="presParOf" srcId="{DBF2B04F-BAB6-43BB-94CA-E884BCE6A6D8}" destId="{792A5B7F-9E2E-4E42-8A8D-0A31E51F941A}" srcOrd="10" destOrd="0" presId="urn:microsoft.com/office/officeart/2008/layout/VerticalCurvedList"/>
    <dgm:cxn modelId="{F4077EAD-62F4-47D4-8F77-623EECB60C59}" type="presParOf" srcId="{792A5B7F-9E2E-4E42-8A8D-0A31E51F941A}" destId="{C3F99900-06D2-4BF5-A0FE-80A0A6898620}" srcOrd="0" destOrd="0" presId="urn:microsoft.com/office/officeart/2008/layout/VerticalCurvedList"/>
    <dgm:cxn modelId="{FF24D6EA-B910-44F4-8CE0-D1F183A2AC19}" type="presParOf" srcId="{DBF2B04F-BAB6-43BB-94CA-E884BCE6A6D8}" destId="{547ACBEA-4B4E-4969-9231-59D971770AFB}" srcOrd="11" destOrd="0" presId="urn:microsoft.com/office/officeart/2008/layout/VerticalCurvedList"/>
    <dgm:cxn modelId="{CA24369D-861B-4763-8888-8B69CC7E5EBC}" type="presParOf" srcId="{DBF2B04F-BAB6-43BB-94CA-E884BCE6A6D8}" destId="{75B15285-6093-49AB-B03D-A5461C15496D}" srcOrd="12" destOrd="0" presId="urn:microsoft.com/office/officeart/2008/layout/VerticalCurvedList"/>
    <dgm:cxn modelId="{59688A5E-274F-4065-855A-32A58726D4D6}" type="presParOf" srcId="{75B15285-6093-49AB-B03D-A5461C15496D}" destId="{2363C004-88FD-4B6F-8019-CFD617484BD2}" srcOrd="0" destOrd="0" presId="urn:microsoft.com/office/officeart/2008/layout/VerticalCurvedList"/>
    <dgm:cxn modelId="{F039B195-6742-47F7-8022-4BE544540A1E}" type="presParOf" srcId="{DBF2B04F-BAB6-43BB-94CA-E884BCE6A6D8}" destId="{B539C708-1FDF-4A0D-978D-4274616A63FD}" srcOrd="13" destOrd="0" presId="urn:microsoft.com/office/officeart/2008/layout/VerticalCurvedList"/>
    <dgm:cxn modelId="{A1AD4820-8975-4B9F-9F24-23D17FB4CDC6}" type="presParOf" srcId="{DBF2B04F-BAB6-43BB-94CA-E884BCE6A6D8}" destId="{EC7880A0-DD2F-4102-9639-8BB1B446BBED}" srcOrd="14" destOrd="0" presId="urn:microsoft.com/office/officeart/2008/layout/VerticalCurvedList"/>
    <dgm:cxn modelId="{59C88561-3BFC-40A6-8166-22DCC307EFDE}" type="presParOf" srcId="{EC7880A0-DD2F-4102-9639-8BB1B446BBED}" destId="{F22091F1-1E65-462B-B9ED-05977ECBAAD6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8A7CC-8AD6-4B96-AFAD-3159B84A5B7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9694E8C-B47A-4B43-A61F-B147A11D36CB}">
      <dgm:prSet phldrT="[Текст]" custT="1"/>
      <dgm:spPr/>
      <dgm:t>
        <a:bodyPr/>
        <a:lstStyle/>
        <a:p>
          <a:pPr algn="ctr"/>
          <a:r>
            <a:rPr lang="ru-RU" sz="1300" b="1" dirty="0" smtClean="0"/>
            <a:t>Аттестационное тестирование в формате ЕГЭ </a:t>
          </a:r>
          <a:endParaRPr lang="ru-RU" sz="1300" b="1" dirty="0"/>
        </a:p>
      </dgm:t>
    </dgm:pt>
    <dgm:pt modelId="{3DB4568B-6A3E-40AB-8C4F-AC31DBBBCDB8}" type="parTrans" cxnId="{B4CF7C88-9952-4649-9E78-B5D98F934D4A}">
      <dgm:prSet/>
      <dgm:spPr/>
      <dgm:t>
        <a:bodyPr/>
        <a:lstStyle/>
        <a:p>
          <a:endParaRPr lang="ru-RU"/>
        </a:p>
      </dgm:t>
    </dgm:pt>
    <dgm:pt modelId="{FB939A7C-3CC4-41D6-89E5-C3D816E28A76}" type="sibTrans" cxnId="{B4CF7C88-9952-4649-9E78-B5D98F934D4A}">
      <dgm:prSet/>
      <dgm:spPr/>
      <dgm:t>
        <a:bodyPr/>
        <a:lstStyle/>
        <a:p>
          <a:endParaRPr lang="ru-RU"/>
        </a:p>
      </dgm:t>
    </dgm:pt>
    <dgm:pt modelId="{55710A62-0D6A-40D6-B3D8-6C67C06E19DE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Обучающие семинары для руководителей РМО</a:t>
          </a:r>
          <a:endParaRPr lang="ru-RU" sz="1400" b="1" dirty="0"/>
        </a:p>
      </dgm:t>
    </dgm:pt>
    <dgm:pt modelId="{6D8BD907-9D80-408E-91ED-2D5701694C20}" type="parTrans" cxnId="{27B2E5B2-2156-4048-A5D2-3E4394472AB9}">
      <dgm:prSet/>
      <dgm:spPr/>
      <dgm:t>
        <a:bodyPr/>
        <a:lstStyle/>
        <a:p>
          <a:endParaRPr lang="ru-RU"/>
        </a:p>
      </dgm:t>
    </dgm:pt>
    <dgm:pt modelId="{C4804FA5-45AD-4BC3-BBDF-CA13937D2B99}" type="sibTrans" cxnId="{27B2E5B2-2156-4048-A5D2-3E4394472AB9}">
      <dgm:prSet/>
      <dgm:spPr/>
      <dgm:t>
        <a:bodyPr/>
        <a:lstStyle/>
        <a:p>
          <a:endParaRPr lang="ru-RU"/>
        </a:p>
      </dgm:t>
    </dgm:pt>
    <dgm:pt modelId="{51B15E90-771E-4AF2-A71B-D24F0DA746D5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Обучение экспертов на базе                 ФИПИ и ФЦТ</a:t>
          </a:r>
          <a:endParaRPr lang="ru-RU" sz="1400" b="1" dirty="0"/>
        </a:p>
      </dgm:t>
    </dgm:pt>
    <dgm:pt modelId="{851FC51B-E1F5-49F6-940D-CB3945C9A58C}" type="parTrans" cxnId="{8F4305BF-57DA-4916-998D-04F629455997}">
      <dgm:prSet/>
      <dgm:spPr/>
      <dgm:t>
        <a:bodyPr/>
        <a:lstStyle/>
        <a:p>
          <a:endParaRPr lang="ru-RU"/>
        </a:p>
      </dgm:t>
    </dgm:pt>
    <dgm:pt modelId="{073255D0-4E3F-48A9-9A67-B4A932FBCC3E}" type="sibTrans" cxnId="{8F4305BF-57DA-4916-998D-04F629455997}">
      <dgm:prSet/>
      <dgm:spPr/>
      <dgm:t>
        <a:bodyPr/>
        <a:lstStyle/>
        <a:p>
          <a:endParaRPr lang="ru-RU"/>
        </a:p>
      </dgm:t>
    </dgm:pt>
    <dgm:pt modelId="{52630E4B-27A9-4CAB-B8C9-02C3FDE2E700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Обучение экспертов на базе РЦМКО</a:t>
          </a:r>
          <a:endParaRPr lang="ru-RU" sz="1400" b="1" dirty="0"/>
        </a:p>
      </dgm:t>
    </dgm:pt>
    <dgm:pt modelId="{5CAC0AFD-2532-40B7-BFAF-DCE56F74CE3F}" type="parTrans" cxnId="{75DDF9DF-515C-4843-9F12-658636FC513E}">
      <dgm:prSet/>
      <dgm:spPr/>
      <dgm:t>
        <a:bodyPr/>
        <a:lstStyle/>
        <a:p>
          <a:endParaRPr lang="ru-RU"/>
        </a:p>
      </dgm:t>
    </dgm:pt>
    <dgm:pt modelId="{86AA6D9D-0260-4CB8-B7E6-77F5A1706592}" type="sibTrans" cxnId="{75DDF9DF-515C-4843-9F12-658636FC513E}">
      <dgm:prSet/>
      <dgm:spPr/>
      <dgm:t>
        <a:bodyPr/>
        <a:lstStyle/>
        <a:p>
          <a:endParaRPr lang="ru-RU"/>
        </a:p>
      </dgm:t>
    </dgm:pt>
    <dgm:pt modelId="{DFBF0AAE-D9C5-4FE7-AC7A-639F10FC4B26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Тестирование соискателей гранта «Наш лучший учитель», «Наш новый учитель»</a:t>
          </a:r>
          <a:endParaRPr lang="ru-RU" sz="1300" b="1" dirty="0"/>
        </a:p>
      </dgm:t>
    </dgm:pt>
    <dgm:pt modelId="{850F86EA-04DA-45C8-AAF1-6B02A3D80151}" type="parTrans" cxnId="{4809BCE7-60BE-4122-B15F-F30B61654351}">
      <dgm:prSet/>
      <dgm:spPr/>
      <dgm:t>
        <a:bodyPr/>
        <a:lstStyle/>
        <a:p>
          <a:endParaRPr lang="ru-RU"/>
        </a:p>
      </dgm:t>
    </dgm:pt>
    <dgm:pt modelId="{36097440-1B8C-4DC6-ACFB-4D7E6CCA2F58}" type="sibTrans" cxnId="{4809BCE7-60BE-4122-B15F-F30B61654351}">
      <dgm:prSet/>
      <dgm:spPr/>
      <dgm:t>
        <a:bodyPr/>
        <a:lstStyle/>
        <a:p>
          <a:endParaRPr lang="ru-RU"/>
        </a:p>
      </dgm:t>
    </dgm:pt>
    <dgm:pt modelId="{E55B6359-07F6-4F05-8806-F7D041670815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Организация семинаров, </a:t>
          </a:r>
          <a:r>
            <a:rPr lang="ru-RU" sz="1400" b="1" dirty="0" err="1" smtClean="0"/>
            <a:t>вебинаров</a:t>
          </a:r>
          <a:r>
            <a:rPr lang="ru-RU" sz="1400" b="1" dirty="0" smtClean="0"/>
            <a:t> по вопросам оценки качества</a:t>
          </a:r>
          <a:endParaRPr lang="ru-RU" sz="1400" b="1" dirty="0"/>
        </a:p>
      </dgm:t>
    </dgm:pt>
    <dgm:pt modelId="{DB6A823A-634A-4216-A674-BD91CFC2A475}" type="parTrans" cxnId="{7D69B637-1347-4812-978C-81B485673C5E}">
      <dgm:prSet/>
      <dgm:spPr/>
      <dgm:t>
        <a:bodyPr/>
        <a:lstStyle/>
        <a:p>
          <a:endParaRPr lang="ru-RU"/>
        </a:p>
      </dgm:t>
    </dgm:pt>
    <dgm:pt modelId="{5E8D7D23-09B5-4CB3-8B4C-57F05432D2FC}" type="sibTrans" cxnId="{7D69B637-1347-4812-978C-81B485673C5E}">
      <dgm:prSet/>
      <dgm:spPr/>
      <dgm:t>
        <a:bodyPr/>
        <a:lstStyle/>
        <a:p>
          <a:endParaRPr lang="ru-RU"/>
        </a:p>
      </dgm:t>
    </dgm:pt>
    <dgm:pt modelId="{A120C1A3-40E9-4E09-BE0E-5E40D4BAEE71}" type="pres">
      <dgm:prSet presAssocID="{C8F8A7CC-8AD6-4B96-AFAD-3159B84A5B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F2B04F-BAB6-43BB-94CA-E884BCE6A6D8}" type="pres">
      <dgm:prSet presAssocID="{C8F8A7CC-8AD6-4B96-AFAD-3159B84A5B75}" presName="Name1" presStyleCnt="0"/>
      <dgm:spPr/>
    </dgm:pt>
    <dgm:pt modelId="{F6DB3A49-4EDC-4A83-9C13-C75B84191D82}" type="pres">
      <dgm:prSet presAssocID="{C8F8A7CC-8AD6-4B96-AFAD-3159B84A5B75}" presName="cycle" presStyleCnt="0"/>
      <dgm:spPr/>
    </dgm:pt>
    <dgm:pt modelId="{C500C5CE-F090-4A3A-BA6A-BF0B5F89869D}" type="pres">
      <dgm:prSet presAssocID="{C8F8A7CC-8AD6-4B96-AFAD-3159B84A5B75}" presName="srcNode" presStyleLbl="node1" presStyleIdx="0" presStyleCnt="6"/>
      <dgm:spPr/>
    </dgm:pt>
    <dgm:pt modelId="{D3CD7307-39F3-459D-8D0E-3B0D93DB76DA}" type="pres">
      <dgm:prSet presAssocID="{C8F8A7CC-8AD6-4B96-AFAD-3159B84A5B75}" presName="conn" presStyleLbl="parChTrans1D2" presStyleIdx="0" presStyleCnt="1" custLinFactNeighborX="-46198" custLinFactNeighborY="1926"/>
      <dgm:spPr/>
      <dgm:t>
        <a:bodyPr/>
        <a:lstStyle/>
        <a:p>
          <a:endParaRPr lang="ru-RU"/>
        </a:p>
      </dgm:t>
    </dgm:pt>
    <dgm:pt modelId="{112D68AD-FBB0-426B-982C-18842F7AB492}" type="pres">
      <dgm:prSet presAssocID="{C8F8A7CC-8AD6-4B96-AFAD-3159B84A5B75}" presName="extraNode" presStyleLbl="node1" presStyleIdx="0" presStyleCnt="6"/>
      <dgm:spPr/>
    </dgm:pt>
    <dgm:pt modelId="{B096B687-0C03-45E9-AF72-73890AE60607}" type="pres">
      <dgm:prSet presAssocID="{C8F8A7CC-8AD6-4B96-AFAD-3159B84A5B75}" presName="dstNode" presStyleLbl="node1" presStyleIdx="0" presStyleCnt="6"/>
      <dgm:spPr/>
    </dgm:pt>
    <dgm:pt modelId="{636B6C1E-B3D1-447F-9531-61D13B6E9E27}" type="pres">
      <dgm:prSet presAssocID="{69694E8C-B47A-4B43-A61F-B147A11D36C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7B36-44C9-481C-9BFE-E1C41E4D181B}" type="pres">
      <dgm:prSet presAssocID="{69694E8C-B47A-4B43-A61F-B147A11D36CB}" presName="accent_1" presStyleCnt="0"/>
      <dgm:spPr/>
    </dgm:pt>
    <dgm:pt modelId="{250E5C31-BB99-45BB-B89F-2E86E075A283}" type="pres">
      <dgm:prSet presAssocID="{69694E8C-B47A-4B43-A61F-B147A11D36CB}" presName="accentRepeatNode" presStyleLbl="solidFgAcc1" presStyleIdx="0" presStyleCnt="6"/>
      <dgm:spPr/>
    </dgm:pt>
    <dgm:pt modelId="{1BDC5AA2-EA1E-411B-8485-ABCBB989BEB2}" type="pres">
      <dgm:prSet presAssocID="{55710A62-0D6A-40D6-B3D8-6C67C06E19D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1E37-5D07-4107-A209-EAF1C8558D95}" type="pres">
      <dgm:prSet presAssocID="{55710A62-0D6A-40D6-B3D8-6C67C06E19DE}" presName="accent_2" presStyleCnt="0"/>
      <dgm:spPr/>
    </dgm:pt>
    <dgm:pt modelId="{C506D7B7-2F9D-4FC1-A206-7183F0CA3DFD}" type="pres">
      <dgm:prSet presAssocID="{55710A62-0D6A-40D6-B3D8-6C67C06E19DE}" presName="accentRepeatNode" presStyleLbl="solidFgAcc1" presStyleIdx="1" presStyleCnt="6"/>
      <dgm:spPr/>
    </dgm:pt>
    <dgm:pt modelId="{F2AF4CF7-B74B-4E3B-8537-A7F83F90D244}" type="pres">
      <dgm:prSet presAssocID="{51B15E90-771E-4AF2-A71B-D24F0DA746D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B714-F045-472F-A5B6-89DD35A3A45D}" type="pres">
      <dgm:prSet presAssocID="{51B15E90-771E-4AF2-A71B-D24F0DA746D5}" presName="accent_3" presStyleCnt="0"/>
      <dgm:spPr/>
    </dgm:pt>
    <dgm:pt modelId="{18CEED25-EF3C-41E4-87DE-11D779E65C3F}" type="pres">
      <dgm:prSet presAssocID="{51B15E90-771E-4AF2-A71B-D24F0DA746D5}" presName="accentRepeatNode" presStyleLbl="solidFgAcc1" presStyleIdx="2" presStyleCnt="6"/>
      <dgm:spPr/>
    </dgm:pt>
    <dgm:pt modelId="{258A56CC-2450-4567-AD6E-DC10E135B965}" type="pres">
      <dgm:prSet presAssocID="{52630E4B-27A9-4CAB-B8C9-02C3FDE2E70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3E46-A31F-4863-826F-A223620AFD84}" type="pres">
      <dgm:prSet presAssocID="{52630E4B-27A9-4CAB-B8C9-02C3FDE2E700}" presName="accent_4" presStyleCnt="0"/>
      <dgm:spPr/>
    </dgm:pt>
    <dgm:pt modelId="{54226F25-BCD7-4DD5-B89D-E919B24B77C6}" type="pres">
      <dgm:prSet presAssocID="{52630E4B-27A9-4CAB-B8C9-02C3FDE2E700}" presName="accentRepeatNode" presStyleLbl="solidFgAcc1" presStyleIdx="3" presStyleCnt="6"/>
      <dgm:spPr/>
    </dgm:pt>
    <dgm:pt modelId="{42CF377C-AD54-4494-95F2-0884CC99323F}" type="pres">
      <dgm:prSet presAssocID="{DFBF0AAE-D9C5-4FE7-AC7A-639F10FC4B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5B7F-9E2E-4E42-8A8D-0A31E51F941A}" type="pres">
      <dgm:prSet presAssocID="{DFBF0AAE-D9C5-4FE7-AC7A-639F10FC4B26}" presName="accent_5" presStyleCnt="0"/>
      <dgm:spPr/>
    </dgm:pt>
    <dgm:pt modelId="{C3F99900-06D2-4BF5-A0FE-80A0A6898620}" type="pres">
      <dgm:prSet presAssocID="{DFBF0AAE-D9C5-4FE7-AC7A-639F10FC4B26}" presName="accentRepeatNode" presStyleLbl="solidFgAcc1" presStyleIdx="4" presStyleCnt="6"/>
      <dgm:spPr/>
    </dgm:pt>
    <dgm:pt modelId="{547ACBEA-4B4E-4969-9231-59D971770AFB}" type="pres">
      <dgm:prSet presAssocID="{E55B6359-07F6-4F05-8806-F7D0416708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5285-6093-49AB-B03D-A5461C15496D}" type="pres">
      <dgm:prSet presAssocID="{E55B6359-07F6-4F05-8806-F7D041670815}" presName="accent_6" presStyleCnt="0"/>
      <dgm:spPr/>
    </dgm:pt>
    <dgm:pt modelId="{2363C004-88FD-4B6F-8019-CFD617484BD2}" type="pres">
      <dgm:prSet presAssocID="{E55B6359-07F6-4F05-8806-F7D041670815}" presName="accentRepeatNode" presStyleLbl="solidFgAcc1" presStyleIdx="5" presStyleCnt="6"/>
      <dgm:spPr/>
    </dgm:pt>
  </dgm:ptLst>
  <dgm:cxnLst>
    <dgm:cxn modelId="{8F4305BF-57DA-4916-998D-04F629455997}" srcId="{C8F8A7CC-8AD6-4B96-AFAD-3159B84A5B75}" destId="{51B15E90-771E-4AF2-A71B-D24F0DA746D5}" srcOrd="2" destOrd="0" parTransId="{851FC51B-E1F5-49F6-940D-CB3945C9A58C}" sibTransId="{073255D0-4E3F-48A9-9A67-B4A932FBCC3E}"/>
    <dgm:cxn modelId="{42D23ED7-4033-4EC0-B884-C9B84F20640A}" type="presOf" srcId="{52630E4B-27A9-4CAB-B8C9-02C3FDE2E700}" destId="{258A56CC-2450-4567-AD6E-DC10E135B965}" srcOrd="0" destOrd="0" presId="urn:microsoft.com/office/officeart/2008/layout/VerticalCurvedList"/>
    <dgm:cxn modelId="{135064E0-29E6-47FA-894D-91717D3E237B}" type="presOf" srcId="{DFBF0AAE-D9C5-4FE7-AC7A-639F10FC4B26}" destId="{42CF377C-AD54-4494-95F2-0884CC99323F}" srcOrd="0" destOrd="0" presId="urn:microsoft.com/office/officeart/2008/layout/VerticalCurvedList"/>
    <dgm:cxn modelId="{04FF39CE-9300-4023-9E40-CCF7EEEBE761}" type="presOf" srcId="{51B15E90-771E-4AF2-A71B-D24F0DA746D5}" destId="{F2AF4CF7-B74B-4E3B-8537-A7F83F90D244}" srcOrd="0" destOrd="0" presId="urn:microsoft.com/office/officeart/2008/layout/VerticalCurvedList"/>
    <dgm:cxn modelId="{4809BCE7-60BE-4122-B15F-F30B61654351}" srcId="{C8F8A7CC-8AD6-4B96-AFAD-3159B84A5B75}" destId="{DFBF0AAE-D9C5-4FE7-AC7A-639F10FC4B26}" srcOrd="4" destOrd="0" parTransId="{850F86EA-04DA-45C8-AAF1-6B02A3D80151}" sibTransId="{36097440-1B8C-4DC6-ACFB-4D7E6CCA2F58}"/>
    <dgm:cxn modelId="{27B2E5B2-2156-4048-A5D2-3E4394472AB9}" srcId="{C8F8A7CC-8AD6-4B96-AFAD-3159B84A5B75}" destId="{55710A62-0D6A-40D6-B3D8-6C67C06E19DE}" srcOrd="1" destOrd="0" parTransId="{6D8BD907-9D80-408E-91ED-2D5701694C20}" sibTransId="{C4804FA5-45AD-4BC3-BBDF-CA13937D2B99}"/>
    <dgm:cxn modelId="{F56A821D-E3A8-4D89-8581-CC7EB5662319}" type="presOf" srcId="{E55B6359-07F6-4F05-8806-F7D041670815}" destId="{547ACBEA-4B4E-4969-9231-59D971770AFB}" srcOrd="0" destOrd="0" presId="urn:microsoft.com/office/officeart/2008/layout/VerticalCurvedList"/>
    <dgm:cxn modelId="{423DC9CE-CC73-4037-B4E9-C1F51242225C}" type="presOf" srcId="{C8F8A7CC-8AD6-4B96-AFAD-3159B84A5B75}" destId="{A120C1A3-40E9-4E09-BE0E-5E40D4BAEE71}" srcOrd="0" destOrd="0" presId="urn:microsoft.com/office/officeart/2008/layout/VerticalCurvedList"/>
    <dgm:cxn modelId="{7D69B637-1347-4812-978C-81B485673C5E}" srcId="{C8F8A7CC-8AD6-4B96-AFAD-3159B84A5B75}" destId="{E55B6359-07F6-4F05-8806-F7D041670815}" srcOrd="5" destOrd="0" parTransId="{DB6A823A-634A-4216-A674-BD91CFC2A475}" sibTransId="{5E8D7D23-09B5-4CB3-8B4C-57F05432D2FC}"/>
    <dgm:cxn modelId="{37603F96-0434-4171-9C46-C808E0854ACC}" type="presOf" srcId="{FB939A7C-3CC4-41D6-89E5-C3D816E28A76}" destId="{D3CD7307-39F3-459D-8D0E-3B0D93DB76DA}" srcOrd="0" destOrd="0" presId="urn:microsoft.com/office/officeart/2008/layout/VerticalCurvedList"/>
    <dgm:cxn modelId="{B4CF7C88-9952-4649-9E78-B5D98F934D4A}" srcId="{C8F8A7CC-8AD6-4B96-AFAD-3159B84A5B75}" destId="{69694E8C-B47A-4B43-A61F-B147A11D36CB}" srcOrd="0" destOrd="0" parTransId="{3DB4568B-6A3E-40AB-8C4F-AC31DBBBCDB8}" sibTransId="{FB939A7C-3CC4-41D6-89E5-C3D816E28A76}"/>
    <dgm:cxn modelId="{63C7A967-EC12-4706-A88D-F40F19E1765B}" type="presOf" srcId="{69694E8C-B47A-4B43-A61F-B147A11D36CB}" destId="{636B6C1E-B3D1-447F-9531-61D13B6E9E27}" srcOrd="0" destOrd="0" presId="urn:microsoft.com/office/officeart/2008/layout/VerticalCurvedList"/>
    <dgm:cxn modelId="{75DDF9DF-515C-4843-9F12-658636FC513E}" srcId="{C8F8A7CC-8AD6-4B96-AFAD-3159B84A5B75}" destId="{52630E4B-27A9-4CAB-B8C9-02C3FDE2E700}" srcOrd="3" destOrd="0" parTransId="{5CAC0AFD-2532-40B7-BFAF-DCE56F74CE3F}" sibTransId="{86AA6D9D-0260-4CB8-B7E6-77F5A1706592}"/>
    <dgm:cxn modelId="{5D9886D4-2B2B-4F8F-AC41-7DFAE0A07DB0}" type="presOf" srcId="{55710A62-0D6A-40D6-B3D8-6C67C06E19DE}" destId="{1BDC5AA2-EA1E-411B-8485-ABCBB989BEB2}" srcOrd="0" destOrd="0" presId="urn:microsoft.com/office/officeart/2008/layout/VerticalCurvedList"/>
    <dgm:cxn modelId="{7CC68C69-22F3-4EE5-943F-6295BD75B1A2}" type="presParOf" srcId="{A120C1A3-40E9-4E09-BE0E-5E40D4BAEE71}" destId="{DBF2B04F-BAB6-43BB-94CA-E884BCE6A6D8}" srcOrd="0" destOrd="0" presId="urn:microsoft.com/office/officeart/2008/layout/VerticalCurvedList"/>
    <dgm:cxn modelId="{7487BC0B-2959-496D-9A8A-742E67C418A3}" type="presParOf" srcId="{DBF2B04F-BAB6-43BB-94CA-E884BCE6A6D8}" destId="{F6DB3A49-4EDC-4A83-9C13-C75B84191D82}" srcOrd="0" destOrd="0" presId="urn:microsoft.com/office/officeart/2008/layout/VerticalCurvedList"/>
    <dgm:cxn modelId="{615B7771-59FE-4370-8DEA-58D758CE7104}" type="presParOf" srcId="{F6DB3A49-4EDC-4A83-9C13-C75B84191D82}" destId="{C500C5CE-F090-4A3A-BA6A-BF0B5F89869D}" srcOrd="0" destOrd="0" presId="urn:microsoft.com/office/officeart/2008/layout/VerticalCurvedList"/>
    <dgm:cxn modelId="{7B49C463-6BA3-4248-B4C1-D4274C59BB7D}" type="presParOf" srcId="{F6DB3A49-4EDC-4A83-9C13-C75B84191D82}" destId="{D3CD7307-39F3-459D-8D0E-3B0D93DB76DA}" srcOrd="1" destOrd="0" presId="urn:microsoft.com/office/officeart/2008/layout/VerticalCurvedList"/>
    <dgm:cxn modelId="{BEAFB160-6E09-46F9-AEC3-F5E9D02B6CA4}" type="presParOf" srcId="{F6DB3A49-4EDC-4A83-9C13-C75B84191D82}" destId="{112D68AD-FBB0-426B-982C-18842F7AB492}" srcOrd="2" destOrd="0" presId="urn:microsoft.com/office/officeart/2008/layout/VerticalCurvedList"/>
    <dgm:cxn modelId="{F5CBC9C4-13F8-4EEE-A397-ED5C051757B4}" type="presParOf" srcId="{F6DB3A49-4EDC-4A83-9C13-C75B84191D82}" destId="{B096B687-0C03-45E9-AF72-73890AE60607}" srcOrd="3" destOrd="0" presId="urn:microsoft.com/office/officeart/2008/layout/VerticalCurvedList"/>
    <dgm:cxn modelId="{1B1E59C8-BE7C-43C0-8717-6CFF33400257}" type="presParOf" srcId="{DBF2B04F-BAB6-43BB-94CA-E884BCE6A6D8}" destId="{636B6C1E-B3D1-447F-9531-61D13B6E9E27}" srcOrd="1" destOrd="0" presId="urn:microsoft.com/office/officeart/2008/layout/VerticalCurvedList"/>
    <dgm:cxn modelId="{76741BC8-4E3F-4B28-9320-62818573EEDE}" type="presParOf" srcId="{DBF2B04F-BAB6-43BB-94CA-E884BCE6A6D8}" destId="{D4607B36-44C9-481C-9BFE-E1C41E4D181B}" srcOrd="2" destOrd="0" presId="urn:microsoft.com/office/officeart/2008/layout/VerticalCurvedList"/>
    <dgm:cxn modelId="{2E691ACC-14D9-4A49-A41A-EF3C7D7F05DA}" type="presParOf" srcId="{D4607B36-44C9-481C-9BFE-E1C41E4D181B}" destId="{250E5C31-BB99-45BB-B89F-2E86E075A283}" srcOrd="0" destOrd="0" presId="urn:microsoft.com/office/officeart/2008/layout/VerticalCurvedList"/>
    <dgm:cxn modelId="{2408F7D9-19F5-4422-B826-C7DC5B08F909}" type="presParOf" srcId="{DBF2B04F-BAB6-43BB-94CA-E884BCE6A6D8}" destId="{1BDC5AA2-EA1E-411B-8485-ABCBB989BEB2}" srcOrd="3" destOrd="0" presId="urn:microsoft.com/office/officeart/2008/layout/VerticalCurvedList"/>
    <dgm:cxn modelId="{3671D8E5-3251-4B55-AD47-320AED788E1B}" type="presParOf" srcId="{DBF2B04F-BAB6-43BB-94CA-E884BCE6A6D8}" destId="{5AC41E37-5D07-4107-A209-EAF1C8558D95}" srcOrd="4" destOrd="0" presId="urn:microsoft.com/office/officeart/2008/layout/VerticalCurvedList"/>
    <dgm:cxn modelId="{D2602E6C-6C1E-4F52-A675-AD9AFCA16719}" type="presParOf" srcId="{5AC41E37-5D07-4107-A209-EAF1C8558D95}" destId="{C506D7B7-2F9D-4FC1-A206-7183F0CA3DFD}" srcOrd="0" destOrd="0" presId="urn:microsoft.com/office/officeart/2008/layout/VerticalCurvedList"/>
    <dgm:cxn modelId="{3E339F1C-5654-4844-8493-6E081B0F21D6}" type="presParOf" srcId="{DBF2B04F-BAB6-43BB-94CA-E884BCE6A6D8}" destId="{F2AF4CF7-B74B-4E3B-8537-A7F83F90D244}" srcOrd="5" destOrd="0" presId="urn:microsoft.com/office/officeart/2008/layout/VerticalCurvedList"/>
    <dgm:cxn modelId="{66BE92A6-B0FE-4E13-A8F8-C57CE2C59C19}" type="presParOf" srcId="{DBF2B04F-BAB6-43BB-94CA-E884BCE6A6D8}" destId="{FA3BB714-F045-472F-A5B6-89DD35A3A45D}" srcOrd="6" destOrd="0" presId="urn:microsoft.com/office/officeart/2008/layout/VerticalCurvedList"/>
    <dgm:cxn modelId="{4658BE28-9668-465C-9C86-B0697841ACFD}" type="presParOf" srcId="{FA3BB714-F045-472F-A5B6-89DD35A3A45D}" destId="{18CEED25-EF3C-41E4-87DE-11D779E65C3F}" srcOrd="0" destOrd="0" presId="urn:microsoft.com/office/officeart/2008/layout/VerticalCurvedList"/>
    <dgm:cxn modelId="{EAB560C6-7969-4397-8FB0-DB984DD01177}" type="presParOf" srcId="{DBF2B04F-BAB6-43BB-94CA-E884BCE6A6D8}" destId="{258A56CC-2450-4567-AD6E-DC10E135B965}" srcOrd="7" destOrd="0" presId="urn:microsoft.com/office/officeart/2008/layout/VerticalCurvedList"/>
    <dgm:cxn modelId="{BACCC5BA-F4C7-4AE6-9F65-36F921DE0A33}" type="presParOf" srcId="{DBF2B04F-BAB6-43BB-94CA-E884BCE6A6D8}" destId="{C0933E46-A31F-4863-826F-A223620AFD84}" srcOrd="8" destOrd="0" presId="urn:microsoft.com/office/officeart/2008/layout/VerticalCurvedList"/>
    <dgm:cxn modelId="{795B9C50-EF59-4E40-9E86-FCC4C4E6451F}" type="presParOf" srcId="{C0933E46-A31F-4863-826F-A223620AFD84}" destId="{54226F25-BCD7-4DD5-B89D-E919B24B77C6}" srcOrd="0" destOrd="0" presId="urn:microsoft.com/office/officeart/2008/layout/VerticalCurvedList"/>
    <dgm:cxn modelId="{6FAE7007-DDBD-4D5B-AC63-ED74FA7B6587}" type="presParOf" srcId="{DBF2B04F-BAB6-43BB-94CA-E884BCE6A6D8}" destId="{42CF377C-AD54-4494-95F2-0884CC99323F}" srcOrd="9" destOrd="0" presId="urn:microsoft.com/office/officeart/2008/layout/VerticalCurvedList"/>
    <dgm:cxn modelId="{3D62B072-9281-442B-97D9-31F9090CDFCA}" type="presParOf" srcId="{DBF2B04F-BAB6-43BB-94CA-E884BCE6A6D8}" destId="{792A5B7F-9E2E-4E42-8A8D-0A31E51F941A}" srcOrd="10" destOrd="0" presId="urn:microsoft.com/office/officeart/2008/layout/VerticalCurvedList"/>
    <dgm:cxn modelId="{E9F8AE48-D26C-427C-9ED8-4D75E4CC424A}" type="presParOf" srcId="{792A5B7F-9E2E-4E42-8A8D-0A31E51F941A}" destId="{C3F99900-06D2-4BF5-A0FE-80A0A6898620}" srcOrd="0" destOrd="0" presId="urn:microsoft.com/office/officeart/2008/layout/VerticalCurvedList"/>
    <dgm:cxn modelId="{1D17DC26-C9EC-4393-8474-97D3E4B7562F}" type="presParOf" srcId="{DBF2B04F-BAB6-43BB-94CA-E884BCE6A6D8}" destId="{547ACBEA-4B4E-4969-9231-59D971770AFB}" srcOrd="11" destOrd="0" presId="urn:microsoft.com/office/officeart/2008/layout/VerticalCurvedList"/>
    <dgm:cxn modelId="{FD28D691-1586-4F54-BD7A-75662DAEBCE5}" type="presParOf" srcId="{DBF2B04F-BAB6-43BB-94CA-E884BCE6A6D8}" destId="{75B15285-6093-49AB-B03D-A5461C15496D}" srcOrd="12" destOrd="0" presId="urn:microsoft.com/office/officeart/2008/layout/VerticalCurvedList"/>
    <dgm:cxn modelId="{F449758F-5F79-48F5-8E7C-51A68861F978}" type="presParOf" srcId="{75B15285-6093-49AB-B03D-A5461C15496D}" destId="{2363C004-88FD-4B6F-8019-CFD617484BD2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F909ED-E15C-4E03-8021-381F3D07FB76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E3FEF4-F08D-4343-AE09-32896751DB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52D530-0305-44BB-8157-D017CF1364CC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5BCB82-3829-4956-B98C-F80EE7CCF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1809-63A8-42AC-9863-6075A6B6DB91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7D5C-38D4-4B54-9D52-A5E190FA9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9529-D874-428A-829A-B089D276F9BE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FFC4-8BCB-47E2-9358-F9897FD985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8085-696E-4397-975B-466F0867AF1B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BC04-D0CA-4100-9D5A-E043D2FAA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60D8-12C2-47C0-82FA-69F56D3628B3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1729-8545-4262-967D-E817F200B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B801-7E96-450B-B606-632707E14C96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62BB-6D48-4F3A-9947-2F29C173A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5C04-6B66-4EDD-8734-209FCBB28E58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2D77-7306-454A-BD68-073AA075F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4B14-0445-483B-98AA-DDF2C9F67BE0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6DBA-0C4F-42EE-BF55-315486A93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D1A6-2C31-4A75-B79C-AD6FB4E38B5A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0E66-3086-404A-ABED-B65106597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593A-25C5-45A2-AD4F-3EB0ABA7FE5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39F8-8366-4350-9D93-E3A6931DB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BB77-87C3-42A2-8084-785CDDDF8700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3A31-B919-45A6-A202-E36C6387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AE47-6EFA-4DA4-BC6A-8B41478DA1CC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7028-B099-4DDF-A54C-25EEF3EA9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4A1A-D338-4BB6-8647-58E8E5C89FC4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BCB2-0337-4F49-9936-89B334150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989B-853E-49D9-B0A1-AE01D9DF53C8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5809-B7A2-448E-98B5-3D67C1E5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0C73-1D78-4BD2-8F95-EC16F5B2FBA5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E462-DD5B-478F-A181-3E6D46082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4086-767F-4693-B33B-9B5DCBD7D8F8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C8F5-8D98-48EA-8A3F-6F09617DF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18AE-E639-484C-9237-E1C83E01CB43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36B3-6923-45B7-85FD-D4DB41F8A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F197-1621-42C0-85A4-1FA062649352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A7C8-773C-4CA1-AFF6-A6B66C659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464-CFD8-4BCA-878D-D4B7B11427EC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1FDB-F1CE-41A3-8CD4-FE4ABC470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E604-6070-48DA-9F24-F63D9188A8BE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584D-2B0D-4CD8-A299-21AD56037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6B38-20EC-4947-94EA-A03280B90AA6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7038-A4E2-44EF-9D61-D325E3730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E2E8-444E-45BE-AEC9-66CA5925D038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C2F7-7530-47B3-863F-664079D6F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A294-04C2-4817-9508-4648A455A4F9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92A7-2636-48B7-9AF8-E29685CEA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35C9-F911-49AE-BE22-613074FBD079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D423-C089-4C79-A992-660478BA9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4B9-19AD-469B-B547-857967FE3342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92F6-02D9-4AE7-A15F-5C846B284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6DB8-1B18-4948-B8CC-24411063A953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2DE5-BF00-4375-A58E-BDA831C1B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D24C48-4FDA-4382-9FBE-12FE73506437}" type="datetimeFigureOut">
              <a:rPr lang="ru-RU"/>
              <a:pPr>
                <a:defRPr/>
              </a:pPr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01F6E8-EFDD-4A16-B259-CBC5C1690A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BE01AF-F1BD-495B-BC0E-ED1015F2669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911FE9-C9AE-4D21-B112-F2B1EC2B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22.jpeg"/><Relationship Id="rId9" Type="http://schemas.openxmlformats.org/officeDocument/2006/relationships/diagramData" Target="../diagrams/data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34925" y="1708150"/>
            <a:ext cx="9109075" cy="253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Итоговая аттестация учащихся</a:t>
            </a:r>
          </a:p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по учебным предметам </a:t>
            </a:r>
          </a:p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2014 году</a:t>
            </a: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3800" y="3219450"/>
            <a:ext cx="3889375" cy="690563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19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24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3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accent2"/>
                </a:solidFill>
              </a:rPr>
              <a:t>Школы(аутсайдеры )повышенного уровня обучения</a:t>
            </a:r>
            <a:br>
              <a:rPr lang="ru-RU" sz="2400" smtClean="0">
                <a:solidFill>
                  <a:schemeClr val="accent2"/>
                </a:solidFill>
              </a:rPr>
            </a:br>
            <a:r>
              <a:rPr lang="ru-RU" sz="2400" smtClean="0">
                <a:solidFill>
                  <a:schemeClr val="accent2"/>
                </a:solidFill>
              </a:rPr>
              <a:t> Авиастроительного и Новосавиновского районов</a:t>
            </a:r>
            <a:endParaRPr lang="ru-RU" sz="2400" smtClean="0"/>
          </a:p>
        </p:txBody>
      </p:sp>
      <p:graphicFrame>
        <p:nvGraphicFramePr>
          <p:cNvPr id="106785" name="Group 2337"/>
          <p:cNvGraphicFramePr>
            <a:graphicFrameLocks noGrp="1"/>
          </p:cNvGraphicFramePr>
          <p:nvPr>
            <p:ph idx="1"/>
          </p:nvPr>
        </p:nvGraphicFramePr>
        <p:xfrm>
          <a:off x="900113" y="1203325"/>
          <a:ext cx="7632700" cy="3654425"/>
        </p:xfrm>
        <a:graphic>
          <a:graphicData uri="http://schemas.openxmlformats.org/drawingml/2006/table">
            <a:tbl>
              <a:tblPr/>
              <a:tblGrid>
                <a:gridCol w="739775"/>
                <a:gridCol w="741362"/>
                <a:gridCol w="739775"/>
                <a:gridCol w="1649413"/>
                <a:gridCol w="1746250"/>
                <a:gridCol w="2016125"/>
              </a:tblGrid>
              <a:tr h="1017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11 кл. участвоваших в ЕГЭ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математике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№54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№143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№85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№113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№71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№89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accent2"/>
                </a:solidFill>
              </a:rPr>
              <a:t>Школы(аутсайдеры )повышенного уровня обучения</a:t>
            </a:r>
            <a:br>
              <a:rPr lang="ru-RU" sz="2400" smtClean="0">
                <a:solidFill>
                  <a:schemeClr val="accent2"/>
                </a:solidFill>
              </a:rPr>
            </a:br>
            <a:r>
              <a:rPr lang="ru-RU" sz="2400" smtClean="0">
                <a:solidFill>
                  <a:schemeClr val="accent2"/>
                </a:solidFill>
              </a:rPr>
              <a:t> Советского района</a:t>
            </a:r>
          </a:p>
        </p:txBody>
      </p:sp>
      <p:graphicFrame>
        <p:nvGraphicFramePr>
          <p:cNvPr id="110882" name="Group 2338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7715250" cy="3017838"/>
        </p:xfrm>
        <a:graphic>
          <a:graphicData uri="http://schemas.openxmlformats.org/drawingml/2006/table">
            <a:tbl>
              <a:tblPr/>
              <a:tblGrid>
                <a:gridCol w="679450"/>
                <a:gridCol w="681038"/>
                <a:gridCol w="679450"/>
                <a:gridCol w="1516062"/>
                <a:gridCol w="1854200"/>
                <a:gridCol w="2305050"/>
              </a:tblGrid>
              <a:tr h="201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11 кл.  участвоваших в ЕГЭ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математике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140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287338"/>
          </a:xfrm>
        </p:spPr>
        <p:txBody>
          <a:bodyPr/>
          <a:lstStyle/>
          <a:p>
            <a:r>
              <a:rPr lang="ru-RU" sz="1600" b="1" smtClean="0">
                <a:solidFill>
                  <a:schemeClr val="accent2"/>
                </a:solidFill>
                <a:latin typeface="Times New Roman" pitchFamily="18" charset="0"/>
              </a:rPr>
              <a:t>Школы(аутсайдеры )повышенного уровня обучения</a:t>
            </a:r>
            <a:br>
              <a:rPr lang="ru-RU" sz="1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chemeClr val="accent2"/>
                </a:solidFill>
                <a:latin typeface="Times New Roman" pitchFamily="18" charset="0"/>
              </a:rPr>
              <a:t> Вахитовского и Привожского районов</a:t>
            </a:r>
          </a:p>
        </p:txBody>
      </p:sp>
      <p:graphicFrame>
        <p:nvGraphicFramePr>
          <p:cNvPr id="41100" name="Group 140"/>
          <p:cNvGraphicFramePr>
            <a:graphicFrameLocks noGrp="1"/>
          </p:cNvGraphicFramePr>
          <p:nvPr>
            <p:ph idx="1"/>
          </p:nvPr>
        </p:nvGraphicFramePr>
        <p:xfrm>
          <a:off x="468313" y="771525"/>
          <a:ext cx="8002587" cy="4248150"/>
        </p:xfrm>
        <a:graphic>
          <a:graphicData uri="http://schemas.openxmlformats.org/drawingml/2006/table">
            <a:tbl>
              <a:tblPr/>
              <a:tblGrid>
                <a:gridCol w="679450"/>
                <a:gridCol w="681037"/>
                <a:gridCol w="679450"/>
                <a:gridCol w="1516063"/>
                <a:gridCol w="2430462"/>
                <a:gridCol w="2016125"/>
              </a:tblGrid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11 кл. участвовавших в ЕГЭ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математике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504825"/>
          </a:xfrm>
        </p:spPr>
        <p:txBody>
          <a:bodyPr/>
          <a:lstStyle/>
          <a:p>
            <a:r>
              <a:rPr lang="ru-RU" sz="2000" b="1" smtClean="0">
                <a:solidFill>
                  <a:schemeClr val="accent2"/>
                </a:solidFill>
              </a:rPr>
              <a:t>Школы(аутсайдеры )повышенного уровня обучения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 Кировского и Московского районов</a:t>
            </a:r>
          </a:p>
        </p:txBody>
      </p:sp>
      <p:graphicFrame>
        <p:nvGraphicFramePr>
          <p:cNvPr id="116940" name="Group 1228"/>
          <p:cNvGraphicFramePr>
            <a:graphicFrameLocks noGrp="1"/>
          </p:cNvGraphicFramePr>
          <p:nvPr>
            <p:ph idx="1"/>
          </p:nvPr>
        </p:nvGraphicFramePr>
        <p:xfrm>
          <a:off x="468313" y="771525"/>
          <a:ext cx="8147050" cy="4300538"/>
        </p:xfrm>
        <a:graphic>
          <a:graphicData uri="http://schemas.openxmlformats.org/drawingml/2006/table">
            <a:tbl>
              <a:tblPr/>
              <a:tblGrid>
                <a:gridCol w="679450"/>
                <a:gridCol w="842962"/>
                <a:gridCol w="517525"/>
                <a:gridCol w="1643063"/>
                <a:gridCol w="1944687"/>
                <a:gridCol w="2519363"/>
              </a:tblGrid>
              <a:tr h="442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11 кл. участвоваших в ЕГЭ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математике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№9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55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5450" y="436563"/>
            <a:ext cx="5751513" cy="395287"/>
          </a:xfrm>
        </p:spPr>
      </p:pic>
      <p:pic>
        <p:nvPicPr>
          <p:cNvPr id="44034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987425"/>
            <a:ext cx="6985000" cy="354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9725"/>
            <a:ext cx="8229600" cy="414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169863"/>
            <a:ext cx="7848600" cy="5302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54 выпускника по результатам ЕГЭ получили100 баллов,</a:t>
            </a:r>
          </a:p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ученика по двум предметам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450" y="1563688"/>
            <a:ext cx="7632700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Румянцев Михаил Олегович </a:t>
            </a: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русский язык, физика</a:t>
            </a:r>
          </a:p>
          <a:p>
            <a:pPr>
              <a:defRPr/>
            </a:pP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Князев Александр Владимирович </a:t>
            </a: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математика, физика</a:t>
            </a:r>
          </a:p>
          <a:p>
            <a:pPr>
              <a:defRPr/>
            </a:pP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выпускника обучались в МАОУ «Лицей № 131» Вахитовского района г. Казани</a:t>
            </a:r>
          </a:p>
          <a:p>
            <a:pPr>
              <a:defRPr/>
            </a:pP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accent2"/>
                </a:solidFill>
                <a:latin typeface="Book Antiqua" pitchFamily="18" charset="0"/>
              </a:rPr>
              <a:t>Образовательные организации, выпускники которых достигли лучших результатов по математике</a:t>
            </a:r>
          </a:p>
        </p:txBody>
      </p:sp>
      <p:graphicFrame>
        <p:nvGraphicFramePr>
          <p:cNvPr id="139319" name="Group 55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440113"/>
        </p:xfrm>
        <a:graphic>
          <a:graphicData uri="http://schemas.openxmlformats.org/drawingml/2006/table">
            <a:tbl>
              <a:tblPr/>
              <a:tblGrid>
                <a:gridCol w="874713"/>
                <a:gridCol w="3240087"/>
                <a:gridCol w="2057400"/>
                <a:gridCol w="20574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Образовательная 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Кол-во участников ЕГЭ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Средний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№131 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75,85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им. Н.И. Лобачевского,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70,07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Лицей-интернат №7,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Ново-Савиновский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65,59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Информация о выпускниках,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достигших 100-бального результата на ЕГЭ по математике</a:t>
            </a:r>
          </a:p>
        </p:txBody>
      </p:sp>
      <p:graphicFrame>
        <p:nvGraphicFramePr>
          <p:cNvPr id="47129" name="Group 25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2703513"/>
        </p:xfrm>
        <a:graphic>
          <a:graphicData uri="http://schemas.openxmlformats.org/drawingml/2006/table">
            <a:tbl>
              <a:tblPr/>
              <a:tblGrid>
                <a:gridCol w="730250"/>
                <a:gridCol w="3384550"/>
                <a:gridCol w="2087563"/>
                <a:gridCol w="2027237"/>
              </a:tblGrid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Князев Александр Владимирович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№131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Яровиков Юрий Николаевич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им. Н.И.Лобачевского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1630363" y="206375"/>
            <a:ext cx="7056437" cy="8572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по результатам ЕГЭ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математике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33463" y="1338263"/>
            <a:ext cx="771525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В11 - 19,25%- недостаточная </a:t>
            </a:r>
            <a:r>
              <a:rPr lang="ru-RU" alt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сформированность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навыков, связанных с умением применять свойства тригонометрических функций для вычисления значения выражения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В14 - 36,44% - сложности при  решении текстовых задач (на концентрацию растворов)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В15 - 23,76%- задачи на исследование функций с использованием производной сложной функции.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Book Antiqua" pitchFamily="18" charset="0"/>
              </a:rPr>
              <a:t>Результаты государственной(итоговой)аттестации 11 классов</a:t>
            </a:r>
            <a:br>
              <a:rPr lang="ru-RU" sz="2000" b="1" smtClean="0">
                <a:latin typeface="Book Antiqua" pitchFamily="18" charset="0"/>
              </a:rPr>
            </a:br>
            <a:r>
              <a:rPr lang="ru-RU" sz="2000" b="1" smtClean="0">
                <a:latin typeface="Book Antiqua" pitchFamily="18" charset="0"/>
              </a:rPr>
              <a:t/>
            </a:r>
            <a:br>
              <a:rPr lang="ru-RU" sz="2000" b="1" smtClean="0">
                <a:latin typeface="Book Antiqua" pitchFamily="18" charset="0"/>
              </a:rPr>
            </a:br>
            <a:endParaRPr lang="ru-RU" sz="2000" b="1" smtClean="0">
              <a:latin typeface="Book Antiqua" pitchFamily="18" charset="0"/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68525"/>
            <a:ext cx="8229600" cy="1457325"/>
          </a:xfrm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01700"/>
            <a:ext cx="8955087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11 класс</a:t>
            </a:r>
          </a:p>
        </p:txBody>
      </p:sp>
      <p:pic>
        <p:nvPicPr>
          <p:cNvPr id="5017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555625"/>
            <a:ext cx="676910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55625"/>
            <a:ext cx="8229600" cy="28733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5120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84188"/>
            <a:ext cx="8229600" cy="3382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9979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6600" smtClean="0">
                <a:solidFill>
                  <a:schemeClr val="tx2"/>
                </a:solidFill>
                <a:latin typeface="Times New Roman" pitchFamily="18" charset="0"/>
              </a:rPr>
              <a:t>Результаты ЕГЭ </a:t>
            </a:r>
          </a:p>
          <a:p>
            <a:pPr algn="ctr">
              <a:buFont typeface="Arial" charset="0"/>
              <a:buNone/>
            </a:pPr>
            <a:r>
              <a:rPr lang="ru-RU" sz="6600" smtClean="0">
                <a:solidFill>
                  <a:schemeClr val="tx2"/>
                </a:solidFill>
                <a:latin typeface="Times New Roman" pitchFamily="18" charset="0"/>
              </a:rPr>
              <a:t>по физике</a:t>
            </a:r>
          </a:p>
        </p:txBody>
      </p:sp>
      <p:pic>
        <p:nvPicPr>
          <p:cNvPr id="53250" name="Picture 2" descr="C:\Users\Afanaseva\Desktop\сам.png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68288"/>
            <a:ext cx="660400" cy="644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результатов по физике</a:t>
            </a:r>
            <a:b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(средний балл)по районам г. Казани</a:t>
            </a:r>
          </a:p>
        </p:txBody>
      </p:sp>
      <p:graphicFrame>
        <p:nvGraphicFramePr>
          <p:cNvPr id="53590" name="Group 342"/>
          <p:cNvGraphicFramePr>
            <a:graphicFrameLocks noGrp="1"/>
          </p:cNvGraphicFramePr>
          <p:nvPr/>
        </p:nvGraphicFramePr>
        <p:xfrm>
          <a:off x="1536700" y="987425"/>
          <a:ext cx="7212013" cy="3313113"/>
        </p:xfrm>
        <a:graphic>
          <a:graphicData uri="http://schemas.openxmlformats.org/drawingml/2006/table">
            <a:tbl>
              <a:tblPr/>
              <a:tblGrid>
                <a:gridCol w="1639888"/>
                <a:gridCol w="701675"/>
                <a:gridCol w="703262"/>
                <a:gridCol w="701675"/>
                <a:gridCol w="1112838"/>
                <a:gridCol w="1128712"/>
                <a:gridCol w="1223963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учителя (2014)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участников, не набравших минимальный балл(2014)/%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 и Приволжский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41(7,38)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33(9,93)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и Новосавиновский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55(12,35)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и Московский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45(14,65)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г.Казани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174(10,6)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529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9250" y="169863"/>
            <a:ext cx="7345363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ЕГЭ, средний балл по физике в муниципальном разрезе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1123950"/>
          <a:ext cx="7993062" cy="3201988"/>
        </p:xfrm>
        <a:graphic>
          <a:graphicData uri="http://schemas.openxmlformats.org/drawingml/2006/table">
            <a:tbl>
              <a:tblPr/>
              <a:tblGrid>
                <a:gridCol w="2022475"/>
                <a:gridCol w="641350"/>
                <a:gridCol w="1735137"/>
                <a:gridCol w="862013"/>
                <a:gridCol w="1922462"/>
                <a:gridCol w="80962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Атнинский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60,84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Мензелинский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45,93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Муслюмовский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42,38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Бугульминский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57,16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Арский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Кайбицкий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42,29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Вахитовский , Приволжский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53,71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Тюлячинский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45,78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Нурлатский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Елабужский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51,60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Балтасинский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45,52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Сабинский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г.Набережные Челны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51,35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Кукморский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Камско-Устьинский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Советский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49,36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Аксубаевский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44,88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Алексеевский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41,33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Авиастроительный и  Ново-Савиновский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49,34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Азнакаевский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44,66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Лаишевский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Нижнекамский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48,64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Тукаевский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44,43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Бавлинский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Лениногорский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48,52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Рыбно-Слободский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Высокогорский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40,59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Спасский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Черемшанский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40,14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Московскиий и Кировский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47,71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Менделеевский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Пестречинский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39,76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Чистопольский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47,09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Ютазинский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Алькеевский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39,24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Актанышский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Апастовский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Дрожжановский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39,07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Сармановский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46,56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Агрызский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Буинский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38,92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Альметьевский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46,46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Мамадышский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42,85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Новошешминский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38,04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Зеленодольский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46,19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Тетюшский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42,64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Верхнеуслонский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37,40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142844" y="357172"/>
          <a:ext cx="7215238" cy="475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9725"/>
            <a:ext cx="57515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Информация о выпускниках,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достигших 100-бального результата на ЕГЭ по физике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457200" y="1130300"/>
          <a:ext cx="8229600" cy="3759200"/>
        </p:xfrm>
        <a:graphic>
          <a:graphicData uri="http://schemas.openxmlformats.org/drawingml/2006/table">
            <a:tbl>
              <a:tblPr/>
              <a:tblGrid>
                <a:gridCol w="730250"/>
                <a:gridCol w="3240088"/>
                <a:gridCol w="2232025"/>
                <a:gridCol w="2027237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Князев Александр Владимирович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№131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Румянцев Михаил Олегович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№131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Юсупов Адель Эмилевич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Вахитовский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Лицей №131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83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0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9250" y="169863"/>
            <a:ext cx="7345363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по физике (ЕГЭ)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42963" y="842963"/>
            <a:ext cx="822960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ru-RU" altLang="ru-RU" sz="16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 сформированы  навыки по решению задач на </a:t>
            </a:r>
            <a:r>
              <a:rPr lang="ru-RU" altLang="ru-RU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следующие темы</a:t>
            </a:r>
            <a:r>
              <a:rPr lang="ru-RU" altLang="ru-RU" sz="16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sz="16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Электродинамика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16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Динамика</a:t>
            </a:r>
          </a:p>
          <a:p>
            <a:pPr>
              <a:defRPr/>
            </a:pPr>
            <a:r>
              <a:rPr lang="ru-RU" altLang="ru-RU" sz="1600">
                <a:solidFill>
                  <a:schemeClr val="accent2"/>
                </a:solidFill>
              </a:rPr>
              <a:t>Наибольшие затруднения вызывают задания на: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  -определение направления силы Лоренца – 46%;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-определение направления силы Ампера – 48%;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-определение плеча силы – 41%;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-применение уравнения Эйнштейна для фотоэффекта-34 %; 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- движение тела, брошенного горизонтально – 33%;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-движение тела по наклонной плоскости – 20%;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-изопроцессы, процессы в газах – 48%;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-зарядка конденсатора, подключенного к источнику тока – 18%;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дифракция света – 10%;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явление фотоэффекта – 18%; </a:t>
            </a:r>
          </a:p>
          <a:p>
            <a:pPr>
              <a:defRPr/>
            </a:pPr>
            <a:r>
              <a:rPr lang="ru-RU" altLang="ru-RU" sz="1600">
                <a:solidFill>
                  <a:schemeClr val="tx2"/>
                </a:solidFill>
              </a:rPr>
              <a:t> ядерные реакции – 38%. </a:t>
            </a:r>
          </a:p>
          <a:p>
            <a:pPr>
              <a:defRPr/>
            </a:pPr>
            <a:endParaRPr lang="ru-RU" altLang="ru-RU" sz="16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altLang="ru-RU" sz="28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6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Результаты ЕГЭ </a:t>
            </a:r>
          </a:p>
          <a:p>
            <a:pPr algn="ctr">
              <a:buFont typeface="Arial" charset="0"/>
              <a:buNone/>
              <a:defRPr/>
            </a:pPr>
            <a:r>
              <a:rPr lang="ru-RU" sz="6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информатике</a:t>
            </a:r>
          </a:p>
        </p:txBody>
      </p:sp>
      <p:pic>
        <p:nvPicPr>
          <p:cNvPr id="59394" name="Picture 2" descr="C:\Users\Afanaseva\Desktop\сам.png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68288"/>
            <a:ext cx="660400" cy="644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Сравнительные результаты среднего балла ЕГЭ по г.Казани за 3 года</a:t>
            </a:r>
            <a:br>
              <a:rPr lang="ru-RU" sz="2400" smtClean="0">
                <a:latin typeface="Arial" charset="0"/>
              </a:rPr>
            </a:br>
            <a:endParaRPr lang="ru-RU" sz="2400" smtClean="0">
              <a:latin typeface="Arial" charset="0"/>
            </a:endParaRPr>
          </a:p>
        </p:txBody>
      </p:sp>
      <p:pic>
        <p:nvPicPr>
          <p:cNvPr id="32770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842963"/>
            <a:ext cx="7200900" cy="372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55" name="Rectangle 2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результатов по информатике</a:t>
            </a:r>
            <a:b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(средний балл)по районам г. Казани</a:t>
            </a:r>
          </a:p>
        </p:txBody>
      </p:sp>
      <p:graphicFrame>
        <p:nvGraphicFramePr>
          <p:cNvPr id="59482" name="Group 90"/>
          <p:cNvGraphicFramePr>
            <a:graphicFrameLocks noGrp="1"/>
          </p:cNvGraphicFramePr>
          <p:nvPr>
            <p:ph idx="1"/>
          </p:nvPr>
        </p:nvGraphicFramePr>
        <p:xfrm>
          <a:off x="395288" y="987425"/>
          <a:ext cx="8569325" cy="3565525"/>
        </p:xfrm>
        <a:graphic>
          <a:graphicData uri="http://schemas.openxmlformats.org/drawingml/2006/table">
            <a:tbl>
              <a:tblPr/>
              <a:tblGrid>
                <a:gridCol w="1800225"/>
                <a:gridCol w="792162"/>
                <a:gridCol w="863600"/>
                <a:gridCol w="936625"/>
                <a:gridCol w="1296988"/>
                <a:gridCol w="1295400"/>
                <a:gridCol w="1584325"/>
              </a:tblGrid>
              <a:tr h="1152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учителя (2014)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участников,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набравших минимальный балл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(2014)(%)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 и Приволжский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73,92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и Московский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86,53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и Новосавиновский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г.Казани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285720" y="785800"/>
          <a:ext cx="7581252" cy="41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9725"/>
            <a:ext cx="57515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Типичные ошибки </a:t>
            </a:r>
            <a:b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информатике (ЕГЭ)</a:t>
            </a:r>
            <a:b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8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2400" smtClean="0"/>
              <a:t>При подготовке к ЕГЭ ученикам, относящимся к группе  с недостаточной  подготовкой разумно сосредоточиться на темах : </a:t>
            </a:r>
            <a:r>
              <a:rPr lang="ru-RU" sz="2400" smtClean="0">
                <a:solidFill>
                  <a:schemeClr val="accent2"/>
                </a:solidFill>
              </a:rPr>
              <a:t>А1-А9, В1–В6</a:t>
            </a:r>
            <a:r>
              <a:rPr lang="ru-RU" sz="2400" smtClean="0"/>
              <a:t>. </a:t>
            </a:r>
          </a:p>
          <a:p>
            <a:r>
              <a:rPr lang="ru-RU" sz="2800" smtClean="0"/>
              <a:t>-  Экзаменуемые c хорошим уровнем подготовки вызывают  затруднения: </a:t>
            </a:r>
            <a:r>
              <a:rPr lang="ru-RU" sz="2800" smtClean="0">
                <a:solidFill>
                  <a:schemeClr val="accent2"/>
                </a:solidFill>
              </a:rPr>
              <a:t>В14, В15, С2, С3, С4.</a:t>
            </a:r>
            <a:r>
              <a:rPr lang="ru-RU" sz="2800" smtClean="0"/>
              <a:t> </a:t>
            </a:r>
          </a:p>
          <a:p>
            <a:r>
              <a:rPr lang="ru-RU" sz="2800" smtClean="0"/>
              <a:t>Всем учащимся следует обратить внимание на тему </a:t>
            </a:r>
            <a:r>
              <a:rPr lang="ru-RU" sz="2800" smtClean="0">
                <a:solidFill>
                  <a:schemeClr val="accent2"/>
                </a:solidFill>
              </a:rPr>
              <a:t>«Алгоритмы и программирование».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2551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Методическую помощь учителям и обучающимся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при подготовке к ЕГЭ могут оказать: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68313" y="1203325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-материалы с сайта ФИПИ: www.fipi.ru: </a:t>
            </a:r>
          </a:p>
          <a:p>
            <a:r>
              <a:rPr lang="ru-RU"/>
              <a:t>– документы, определяющие структуру и содержание КИМ ЕГЭ 2015 г. (кодификатор элементов содержания и требований к уровню подготовки выпускников, спецификация и демонстрационный вариант КИМ); </a:t>
            </a:r>
          </a:p>
          <a:p>
            <a:r>
              <a:rPr lang="ru-RU"/>
              <a:t>– Открытый банк заданий ЕГЭ; </a:t>
            </a:r>
          </a:p>
          <a:p>
            <a:r>
              <a:rPr lang="ru-RU"/>
              <a:t>– 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 </a:t>
            </a:r>
          </a:p>
          <a:p>
            <a:r>
              <a:rPr lang="ru-RU"/>
              <a:t>– аналитические отчеты о результатах экзамена, методические рекомендации и методические письма прошлых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68313" y="1203325"/>
            <a:ext cx="8229600" cy="33940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Основной государственный экзамен 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выпускников 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45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1750" y="0"/>
            <a:ext cx="8001000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Результаты основного государственного экзамена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выпускников 9 классов по РТ </a:t>
            </a:r>
            <a:br>
              <a:rPr lang="ru-RU" sz="1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endParaRPr lang="ru-RU" sz="1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841375"/>
          <a:ext cx="7848600" cy="381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6661"/>
                <a:gridCol w="892008"/>
                <a:gridCol w="895989"/>
                <a:gridCol w="1035367"/>
                <a:gridCol w="1027402"/>
                <a:gridCol w="955723"/>
                <a:gridCol w="955723"/>
              </a:tblGrid>
              <a:tr h="784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участников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выпускников, не набравших минимальный порог,              в %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оценка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35914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35744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35918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35741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Обществознание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10927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5936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Физика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4582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Химия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Биология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4478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География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8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Информатика и ИКТ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3034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Английский язык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1873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История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Немецкий язык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Литература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Французский язык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23863"/>
            <a:ext cx="8229600" cy="422275"/>
          </a:xfrm>
        </p:spPr>
      </p:pic>
      <p:pic>
        <p:nvPicPr>
          <p:cNvPr id="65538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203325"/>
            <a:ext cx="7877175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6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5250"/>
            <a:ext cx="6481763" cy="1019175"/>
          </a:xfrm>
        </p:spPr>
      </p:pic>
      <p:pic>
        <p:nvPicPr>
          <p:cNvPr id="66562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708150"/>
            <a:ext cx="5472113" cy="237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1975" y="338138"/>
            <a:ext cx="8020050" cy="593725"/>
          </a:xfrm>
        </p:spPr>
      </p:pic>
      <p:sp>
        <p:nvSpPr>
          <p:cNvPr id="67586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842963"/>
            <a:ext cx="8229600" cy="4105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9 класс</a:t>
            </a:r>
          </a:p>
          <a:p>
            <a:pPr algn="ctr" eaLnBrk="1" hangingPunct="1"/>
            <a:endParaRPr lang="ru-RU" smtClean="0">
              <a:latin typeface="Arial" charset="0"/>
            </a:endParaRPr>
          </a:p>
        </p:txBody>
      </p:sp>
      <p:pic>
        <p:nvPicPr>
          <p:cNvPr id="675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03325"/>
            <a:ext cx="68405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86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195263"/>
            <a:ext cx="7848600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ОГЭ, средняя оценка по математике в муниципальном разрезе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85838" y="1058863"/>
          <a:ext cx="8066087" cy="3406775"/>
        </p:xfrm>
        <a:graphic>
          <a:graphicData uri="http://schemas.openxmlformats.org/drawingml/2006/table">
            <a:tbl>
              <a:tblPr/>
              <a:tblGrid>
                <a:gridCol w="354012"/>
                <a:gridCol w="1714500"/>
                <a:gridCol w="427038"/>
                <a:gridCol w="428625"/>
                <a:gridCol w="1628775"/>
                <a:gridCol w="684212"/>
                <a:gridCol w="514350"/>
                <a:gridCol w="1628775"/>
                <a:gridCol w="685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Буинский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Муслюмовский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Чистопольский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Балтасинский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Апастовский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Кайбицкий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Нурлатский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Алексеевский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Тюлячинский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Спасский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Высокогорский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Тукаевский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Елабужский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Аксубаевский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Актанышский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Альметьевский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Лениногорский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Мамадышский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Алькеевский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Вахитовский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Атнинский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Заинский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Верхнеуслонский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Пестречинский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Бугульминский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Менделеевский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Сабинский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Дрожжановский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Нижнекамский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Азнакаевский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Лаишевский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Кировский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Рыбно-Слободский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Черемшанский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Приволжский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Кукморский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Новошешминский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Советский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Сармановский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Тетюшский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Московский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Мензелинский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Бавлинский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Ново-Савиновский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Ютазинский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Зеленодольский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г.Набережные Челны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Камско-Устьинский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4,05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Агрызский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Авиастроительный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3,41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9216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96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195263"/>
            <a:ext cx="7848600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Доля выпускников, не набравших минимальный  балл по математике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85838" y="1196975"/>
          <a:ext cx="8066087" cy="3254375"/>
        </p:xfrm>
        <a:graphic>
          <a:graphicData uri="http://schemas.openxmlformats.org/drawingml/2006/table">
            <a:tbl>
              <a:tblPr/>
              <a:tblGrid>
                <a:gridCol w="354012"/>
                <a:gridCol w="1714500"/>
                <a:gridCol w="427038"/>
                <a:gridCol w="428625"/>
                <a:gridCol w="1628775"/>
                <a:gridCol w="684212"/>
                <a:gridCol w="514350"/>
                <a:gridCol w="1628775"/>
                <a:gridCol w="685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Агрызский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Муслюмовский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Бавлинский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Азнакаевский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Нурлатский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Дрожжановский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Актанышский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Пестречинский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Кировский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Алексеевский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Рыбно-Слободский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Черемшанский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Алькеевский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Сабинский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Высокогорский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Апастовский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Сармановский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Лениногорский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Спасский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Новошешминский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Атнинский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Тетюшский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Верхнеуслонский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Балтасинский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Тукаевский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Менделеевский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0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Буинский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Тюлячинский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Приволжский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Заинский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Ютазинский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Зеленодольский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Кайбицкий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Альметьевский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Московский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Камско-Устьинский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Елабужский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Нижнекамский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1,35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Кукморский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Чистопольский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Ново-Савиновский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Лаишевский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Советский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Авиастроительный район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Мамадышский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г.Набережные Челны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Вахитовский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1,76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Мензелинский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Аксубаевский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0,23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Бугульминский р-н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2,07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5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68288"/>
            <a:ext cx="6985000" cy="430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19240" y="0"/>
            <a:ext cx="9263239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68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1630363" y="206375"/>
            <a:ext cx="7056437" cy="8572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по результатам ОГЭ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математике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87450" y="1409700"/>
            <a:ext cx="749935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вычислительного характера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и графики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из курса геометрии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практической направленности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Сравнительные результаты ОГЭ по районам г. Казани</a:t>
            </a:r>
            <a:b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за последние 3 года</a:t>
            </a:r>
            <a:r>
              <a:rPr lang="ru-RU" sz="4000" smtClean="0"/>
              <a:t> </a:t>
            </a: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b="1" smtClean="0">
                <a:solidFill>
                  <a:schemeClr val="tx2"/>
                </a:solidFill>
              </a:rPr>
              <a:t>Физика</a:t>
            </a:r>
          </a:p>
        </p:txBody>
      </p:sp>
      <p:graphicFrame>
        <p:nvGraphicFramePr>
          <p:cNvPr id="74154" name="Group 426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075613" cy="2906713"/>
        </p:xfrm>
        <a:graphic>
          <a:graphicData uri="http://schemas.openxmlformats.org/drawingml/2006/table">
            <a:tbl>
              <a:tblPr/>
              <a:tblGrid>
                <a:gridCol w="2235200"/>
                <a:gridCol w="1404938"/>
                <a:gridCol w="1641475"/>
                <a:gridCol w="1365250"/>
                <a:gridCol w="1428750"/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участников,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набравших минимальный балл(2014)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 и Приволжский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и Московский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и Ново-Савиновский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г.Казани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Сравнительные результаты ОГЭ по районам г. Казани</a:t>
            </a:r>
            <a:b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за последние 3 года</a:t>
            </a:r>
            <a:r>
              <a:rPr lang="ru-RU" sz="4000" smtClean="0"/>
              <a:t> </a:t>
            </a: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Информатика</a:t>
            </a:r>
          </a:p>
        </p:txBody>
      </p:sp>
      <p:graphicFrame>
        <p:nvGraphicFramePr>
          <p:cNvPr id="77028" name="Group 228"/>
          <p:cNvGraphicFramePr>
            <a:graphicFrameLocks noGrp="1"/>
          </p:cNvGraphicFramePr>
          <p:nvPr>
            <p:ph idx="1"/>
          </p:nvPr>
        </p:nvGraphicFramePr>
        <p:xfrm>
          <a:off x="457200" y="1347788"/>
          <a:ext cx="8075613" cy="2827337"/>
        </p:xfrm>
        <a:graphic>
          <a:graphicData uri="http://schemas.openxmlformats.org/drawingml/2006/table">
            <a:tbl>
              <a:tblPr/>
              <a:tblGrid>
                <a:gridCol w="2513013"/>
                <a:gridCol w="1004887"/>
                <a:gridCol w="1004888"/>
                <a:gridCol w="1444625"/>
                <a:gridCol w="2108200"/>
              </a:tblGrid>
              <a:tr h="719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участников,не набравших минимальный балл(2014)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 и Приволжский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и Московский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и Ново-Савиновский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г.Казани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51050" y="773113"/>
            <a:ext cx="5834063" cy="390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695" y="-556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47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-7938"/>
            <a:ext cx="7483475" cy="83026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республиканской системы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образования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4757" name="AutoShape 8" descr="data:image/jpeg;base64,/9j/4AAQSkZJRgABAQAAAQABAAD/2wCEAAkGBxQTEhQUExQWFhQXGB0YGBgYGBYYHBgXGBgXFxgYHBcYHCggGB0lHBQYITEhJSkrLi4uGB8zODMsNygtLisBCgoKDg0OGhAQGi8cHBwrLDcsLCwsLCwsLywsLCwsLCssLCwsLCwsKy40LCwsLSwsLDQsLCwtLCwsLCwsLCwsLP/AABEIALEBHAMBIgACEQEDEQH/xAAcAAACAgMBAQAAAAAAAAAAAAADBAIFAAEGBwj/xABMEAABAwIDBQUFBQUEBgoDAAABAAIRAyEEEjEFQVFhcRMigZGhBjKxwdEHQlJy8BRigpLhIzOy8RVDU4OT0hc1VGNzorO0w+IWJDT/xAAZAQEBAQEBAQAAAAAAAAAAAAAAAQQCAwX/xAAmEQEAAgIBBAICAgMAAAAAAAAAAQIDESESMUFRBDITImFxFDOB/9oADAMBAAIRAxEAPwCmpck7mQ8O3yTVNslcg2FsgVDciE5SEBDcy5sglg6Vuqb2thmlxI94taZ/hCgxsDw9U6x9N2XM8tdlAPdzAwImZncqKelR3wnaGNLe64B9P8B3cwdWnomH0qJkds7lFM/NyG9lCR3qpEXhrBfzNtVBJmAbVvSvGrfvjw+8OY8lDGYfs4Dbne+47w1aOnFPbO/Zw4FrasyLlzR00arXF+0FL9nYMoqHMQWvuRE3LrcRu4oOML365nc7/Lem6mCGVr7XaHEDnIB8wZCfdtShE/stObDKXOuDNxBtEeqdGPouyN7Ef3ZkZnDLlL3ZdL7j4oOdDbpgNjRP/t9GbYZvi95TNHaFGb4Vs/md80CLMMXgQQSAAG7yOXGEvUwxy1CfuEDxJI+S6FuPpEgihlI/CGnpqmdp0aLmuE5M0ZrNOUNJJdDdSZ3qjkKCsdmQCZMEiAb2vcSAYkWlQrUmNJa12YDR0ET4FM9m0UwQRJ1G/koCVWUi4FoAjVzy54J00jciYijSOWI/eLRHkFXNZ6pprYVBMVlMZQIiJAifBJgXMhNOZYn0QAg3hKAe+CQBrcxPIE7ysfTLn3sSYjgZiFFtNM4w97+Fs9YCDT81NoBlrw53UAgA/BL1hUeBOYhokW0HH+qc2e5suJIzRABEzIjUlRdj35CwxERpfmgFSxFoexr+ZsR4jVYHtNy0+B+oQmkow00QCc2nwf5j6KbXtbdocDp73HoFE0zuQciCNeoJ0HmUA1DwaPAfNGcyNVA00C1QyZt8PRAqMJgDUmysqGEL9COkgEpQiL7wgDUpFrWGO80njpIufElDq4nMZc0E9XC3mrf9tMgubaLkg3dB1I1F0mKVI3JyneBcf06IKqkwBpWOJGhUGtOiLVo3UE8JWJ1PT5pxzrjiUnSpkXR6ZJeG8kDdgRN9/wBU3tSA8QB7v3Yg3MG3EQUliQ6dLCy1UqOgCN6DTRB6qLR3jKG9xHFaEzJQO0a0EHgZ6p2k3+xrNaGkktO61MSc1+ceaqGtJPyRqU5O8JE23EdCgk6iyDJdni2ka6HwVjUqsDA4Tny5QTHekQ50aiPdHFVfattDb/vGfQALHSTJMoCU9ZtonKNS+gSbGo7W3QMPJeeJMRHFOY4ZKzwYhzN2kuaNPFK4OtldYwdJ6q4xdGm3JmhxaBvMka/P0VFWcOJdEd0xHS0qeEwucm4EcXBs+azGYhhcSwZZubzfelA9BYbSpZHuAiCYERYCNEQ4J27TMWi4kxJ08EtVxBLcrmyZkO4WA3dAoguHIazpB0lSZiFiNnK1ItztMCwMAzBkCJ4wSlBQkgN1NotrO5J19q0mmHVLm5MH4pmnXB7zTI3EFSLRPaSazCFQ3jfopYl3fdHGPK3yU6Ti+o3SZHATBm/EoVQ5SDIM3+oXSCsoBkOfcm7WfAu4DlvQHS43uSfUpp7qb3El1STf3Wn5hBe4NINNxJBm4AiPEygYbgiLXLhcgXyjnz5JvJlA7gJgE5gdSSAAPBL4Ws0ObU0M95o0I4jlyT7tpB1VhFpAndDgXcREQfVVCTpc17oaMtoAjr1SfZF020ueXNWWJLQ4uIm/4hfS5I8UHB1wXFrWwHWO+BBGvUjyQL1sK1tNrjMmZ+SHhqIeDDmgjcbeuiw4gFjWOBOUki9jOoK3icNkflEgGAI36THKdFBF+DqMGYN8dR5gpSnVOYSNLCGiRO/S/irmrim0yaYuIgut3jpv3D5JbGljakiTcEiBoQDrKoq8bh3audIGhvfoFXmkZ0PkVf49uch4OZo1bMEALbNtgADITG8kE/BFci510yDwQCJhOsYIXIcwWFa+lUJPfFmjmQSP8JCHszBOc5hkS8EgncAS2/iEqys5jpaYuD5aI1LGuaaWWJZIEwQcxJ0P5kDbWvZVaHtAMiz9NSJPKy6DE0xDuyeGDKSTcNMQHENjvG1hzXP1e0e8uce+AHTYDKIgjzFk63F1jTe91Z44CTcWk6wB3gPFUVMgcyhOqzA/RRi3eEjTYSeHTmoGssSYRKT8ze6YAuZsNYUapD7BEp0CaeUauqAeQsPVAENJflgEz4W3zw5p5jabfxOM/dsPMgyj7Q2SGMqEH3KoZPFpbPx+KngsIHU7EAiBcgCLmZPRBlDDsdYZmnnBHmNFlajDjG4W521ROyfSLQ73ag1BBlsxII5o1LCvcHNgl1M9ZH6v5qhBxdEH4D4+K1jX95j97mCere6f8KYfhHSBlObhw68EOrQL3tYwEx3QeJJknpJ9EAnPhjfH5fVHwWGNR9rjip1cJLiGXDflYnzVxgGim0Debkcf6LxzZOiP5emKnXIjNmkCwHU3+KpNt4Iwcz/K3yV1jttsZ3BDn8Bu/RXN7cxFYj+n0Er52S0zzLdSunG7SoNabXPj9UKrt1+GDAAC5xEtuBHFDxbXl/ff4D9FVwoTiTN8sa7v19V7Y443LjJ6eg7M2i1+nddrH0O9WtWiQwA3l0t5y0EkeYXCdpDhFov+un60Xb7LxfaNa50f2bSPp6mVqw5erie7Nlx9PMD4ZgDwc7RlImZHWOP9UaznNJpZWgRLRIJ3EluqrqdEljnbm+tx8J9VujUI0JHQle7wFqOhxgECTAPDcoZpTDcW/wDESOcH4rbcTOrGHwj4KjdPLkcCYNvG948EOnUc3MGaOIAO+xkI9bKQ0uaQDMZXDlNo+KJRLW3DugcNPESgr8SzK6BNtZ4oWYyI3J1wMl0NfPA7zyF1BuJLTZoB4xf1UVCpiSWtBAtMSNxQ6uZ5Bjg3qQIU6tQuMkyUNtct0jiJAMHiJ3ogmKwMSGn3e6eBI1g7rzYwkaVAkem9FqG0yZJM31FvqmWVGBrYqubYSACb755/0VVztQwRATzaMBANPvQrXCUcxDeJ9VBV5O9omg6dGhoHAfFxuU1icHlqESMs6xu4+RVjQwwIyBwI1cQLEEtiZi4umhWnA1DSfUc0kBoDYImCdSNYj5JihX/shTczNpEWvzj3gOC6LEUWPcYsIbABAkw0NERoFWsDGFriSXBwlsaQdZVCVfZJa9wZ3mCOEg9NY5qvo04MEK6qsAeXGCS64abZd1wlqrQJzDMDwMEdCppFaRBIAEH6ymtnVgxxnXVu4B4BDZ5X+CWeL2W3MnTmimRtBwAp1GAjR4Mgu0AvuIyi6Y2YQ5tRsASJaOETaTyKFQbIHaQRoCSAR4nUckbDUmhwLXt6GfLh6oNYjE9oAHNEgZWuBIDW8Mu+Ezh3zVeRGUggTvAbA+Cg2g2bk+EfVEw7mAmM3DcEACXg5mkNP7ogeSnQrObVYWgQ8AkaDWHAcLgwmDk/f/8AKl8WWDJZ3u20/E7VVDGKo9mTBGUkndNrgE7xYFA7zWudN9Bz3DwA380riKbqmQN32k7hI15RKjtOma1Ts2yKdMBzoMEtDgCeupXzvkT1ZNT4fQ+PXVNm/Z/ANaS9xk+HmfoibWwvaNJFm8TvW8di6FJoAqBotZveBA/LoOaUbt2nUbLTmA3DeRz4LxtXh7+eHG4/ZvZS+L7gePFQwuyctM1HGXOmSeJv8/VWm0MX2pJM+A05KFIy40tRlHm0X+fkpE8LanlQ4Vs1IO/52n9cQu22Rh8rHA9D6EFUVXZ4a9p3g+YOo9V0rawzCOQ8h/l6r0xz+0TDNk+ujfYg0soIEG+sumI8FChs2ahY5wEDURytBITFKmXHNcGfC3qsr0HElxhx3xHwC+owD4HCA0arS8DvfeEAgbxvmyWw2BLha5MgGYAgSrXZziyjLpySYgukeGgEjgkhWN4mDrzQazgBrCILXa2OUGJNtUrj6IBOUgtNxHDdKPWidIsPgt1nMyAAHMOYjdyQVlTDkZZETcHip0cziGg+enqrLGAOy9xo5NcCJ1Ntb80GtSLYfmAcL5RLSPRQJEgm7fJLVGC8Hw0KtqUPc6GiSCTeDyDeKrzTIcAQQZ0KKWq0+63x+X0RsNhGlsubUPNsQp4ynEAaCf8AEUzhKwDAJaI4zxJ+aIqH4exI1R6FXI8EbiD6LeBMtIPD0RMQAD4D4IqzZUcaXKA2DpIvMHfoELA4iS/O4NGW5DOfBumqUwxk24qWFMOI3Gx6KosqZYCCH+MGw4rWJwTcx/tGg8DmGvgtYWiXPbElocJ3Wneh18NULi90NBO/lyQaoZWOIffcCLiZ8CQrLH4ZmUS0OysJOUEb43cDvPBVBa0He46pjZ2MhxYXGDaPu396fBAhXwRjMBDd3Hy1Q2Ni53cVcNpE0qrqvdghzSBLr2gCbDTyVSKv4RMCZd3j1jRQRYwTeD0RmQUjUrkm+vFMUSOKoZBg3KM1klZg6zJIdeREndJueoRqbBLb2IkzOsm1rjcg3TokgkkDrxP+SDtOmO43935lExFTumJ9+wmdAfqldu+0VLDMDSCa4ZDGTJBdYl1u6BE85QSwTS12lvorPYVLMHVAMrnggb4AkArnKuMLRhsxl9Si3EHcCXlxgAbgI8l0za/ZUGuP3WCeosfVfLvxed+H1McbpGvKk9o4/u8gBNhwFogH0+SodkbM7BziWmHNktAmA0QHidwkBdG+lUrua4tAYbyb26Jj2iDGUuzYAHP1jhfXhKtZnUu7ViJiYcHtL2hp09Gk396DA68/ql9nY5rnCsSMjTJIJ1A0INwUzRawOLfu7lrauzKdOi94cGTFhBDjoBA08OC66K647vOb23z2Ep411SXOEA3A4C5+foum2PSjMSJnQc4ElcVsEmoYmSLdTe/kvQcJS0GgEC+l+K7+PT95n08M9v117MNfx00kJbMZlNCh3jNgCeceSZbRYXtyACDLomPJ3yW5jRweNIF3n8pbmnkgVK7NzS3oZ+P1RK9MtdUcReABv96BrvtN0piMGRlDTJLSTyIJkeEKAgaDoR42/ogVKZHnu081lGg8jMAYG/om3NDg91NxzRmgSLfet13cEEcfTb2bHNF9HG4MxpB6G6BhQ1wc0wDqCZ1G5ZiMSXsaXkuuRrpEeG/ggUqYJs6Oo+iAZYt4f3pP3Rm8tB5wt1Gm8keajnkFo6k8eA6INVtG82z6lBaEWq73b/dCDmQBwxInoiV6bhcodM3U3vJiVVbw+5HD4OiXwrdeSY7OHFEFbiyNJjeJTeIfmaLkneL+flCrXiyOx0IJClxUW1cneETu3+K3mM6WQsRh4g6g6H5HgUGqGNcXEzczrfURPW6tXtBzvaO6KYYLakwPM3KpabO8rCjXzAMJJ4cEFZUpxYi5O/kuc9o9rOY1wpmCNXDjwXWe2eKdhsK5xglzg1pMZmzYm/Bo8LFeZbSrg0nQZ7tuakqFT9r8UP8AWTbe1n0TbftAxYjvNt+436LmHNi3CyhWbAlFdjU9pcViGDtHw2ZAYMszvJGumiTqu1JvvVHgcM5oDhUIkTlGl+qsqtUwRuUHruNweQbKxB/7O2iT1Y1w+Dlc4ii1zcsWtbxlZtfCGpsikWjvsoU6jerGNPqJHiudw3tKxpY50nOADyABvzuR6rDnrq/9vo/HtunHhabaxzqIlgkb2jdzC5LaO2TUkhzmwLkgg9Fc7axM3aZB0IK5nbOKZQpZ6xIYXQIBOZ0TFuQK45meHva1YryPQc1ozu0AnrwVNtOjUqf2jwJdZjR91pNief1VNtP2ya4NyNMDj6WCpD7UYgOaadTJlMtIAnxmZXpTBae/DJk+RXfHL1X2M2C+j/a1WxN2B08ImPEroq1VxJDgBv5acuS832N9q9UWxNMVBpnp910ae6TlO/QtXe7K2pTx7DWoEgFxGR0B1t2usR1lbKUikahjvebTuTlHElpkFXOGxNF8F0tdygjyVHSw4JIc4NI4zc+CdwTKjA78IMHQ6G5AOq7cH8XTbDwDqQY5X08wkxRcG5mnLlB38RdPsqAteWiY0cd8qur1SWRGu/mgUpYlwY5uocLjxmUs7ipuatsdG4HruUE2UJYJtcuJ4CwnxKlRrAVG5Qbc7mbXmwCjSxNznBcDBiYuNN2l9ELEvDjIbl4gG3hwQHcGgOywSNSdBJ0bx6qvL+Cbbie52ZAIBkG4IJ+PilTT1VGquo6D4LIW6wh3gPgEF9UyoMDYUmiUSqIIUWWVE8ABMnQputT0IQqFK6bYy4QKuYY6ogHmmHMBiUDJcoBPaVqjULTxB1adCj5fVQp05dHWY5ICtwrXGWOH5XEAjxNisfgsrpe9rRyIc63AD5pZusBCx9YU2Oe4GANBqd0CUHKfaBtQ1HsbcsbMg3s63jAjzK4ZlYtJYTI3cxuVztSp2uYzcmfGZ8CucrvOds6tIHUSoo2J/vD1WtoiGKWIvWW9sN7oUUzQMBn5W/AJjEaCNTYdTZKT7n5R8E7TbNWi399voQfkivfdlY19ZrKdIRSphtOY97K0TPLkvKts0hTxNWk3Rj3NHQOMei77ZO2jhcH3GGpULnOAmBoBcxrZeYYeo6pXzOu97rz+Im8+JWX5E8R7bfiRO5nw7XYeCY2mK1SS1tqbN1R+8n91s+Z5Lzz7V9p9pUoUwIaxheRuzvcWn/0/VewN2YXwGzlFhwA4ALwH2xqF2JdP3e6OgJ+ZK9sdOjhny5OudqQNkKLimQ2GkpRoXq8U2hemfZTigKdSkT3ie0aOIADXHwhq82GgHEq89m9oNpYug4uyta4Bx3AO7pnjqiS922ZXIqtBIyuPemN2+dQmMTIio0uDdG92QZuZJOpvPkkH0b3RKdW2UnK28xv5eiqNve/KIJDToP1uS9KoYIkxwVzTpMqU7A9ro0TGm4DgAkv2Q3PC/UTFuN0CoKGdE2KBUalNAoAUXKmsK0B08L+QlFbhA640MR1JiPC6BbGUWw0iA43LeHTh05pOo1WjsHG9pmY5gfBJuaECZG8qAR6guo5OiCbu8B5IT6RBUm6BMvZmug1TR6DZdBQcmiaouklBJ1J0kRzQqjE06dJQN6AckEdUN7nS6+uvROMpWJS+Fw+ZxvdAGm3zXN+2W0Iik3d3nfIfPyXYYikKTHVXWa1pJ3aRpxvZeSbRxBqPe+TLiSUkI4h8nW/H5FUOJd3xOuYfFWFOtLo3JDF/37RukHy/yUdHNapRce2QhUz3yUTEuUGYe+TpHkSFY7L72KpDgSfQqtwxt0PxCsfZ0F2JBG4H4hSey17vd9iYFvZiMptvuqvbnsi016eIa3I0OHagEbtHt5yADbeDxU9h03BrTJCtdsOq9g+9hBJ8QpNYtHLuLTWdxJfaO1WspVHsF2tJHWIHqvmza781QnmvZ9tY4uw9UN91jC5x3EgWHNeLYi5J3LqHM8F8c6AG8boIZot0+++SmHsVcl6wiOilTZPz4LWL1b4/JbpoPffZHEmvhKFTNmJphrjEEvb3XTzlpVmaC4H7HNuBtQ4Os7u1CX0uTwO80dQJ6g8V61VESALHSwiPmea6cqZjYhWlFgfLc9zF4gQNBrZTZhhlJJGunQ/QlSZTgyLc0CFSiWvLSbhLlkq8pYJtnHiYtPmUhUp20HKECPYqTKbhpIvPimm0p3KTcOd+iBNjyDJEwCANAJGqAWi+YwNdJJT5p3gIGIoHRAmKAglveG8Xkdf6Jfsk3TombbkUlrrvBzaW38+qgrS3duTNAiI3oDWVD/qz5/0RBRqyDkNuv0TcLow2gTdNYfBmbKGFdUGtF3mE46s+LUnAxxb9U3Cako+i6b6lL1WmYT1DtBrScfFv1WGk8mTTPp9U6oNSylR7sXvqjYfDRBCztS22U9JB9EOrtanSpOfVDmNYJcSBAHmm4HIfaRtUg08PoHS884MNHnJ8l57WrcEz7Y+0bsXiDUbThujA4w7KNCQNCZJjmufqVXgGWR4/VSVRxndcCN+qSqOmo0qNetN5SzHnMEVc03d4olUoeAq5XtfwcDrGhB1GiufaLDd7tAIn3hwP+fyXFr9NoifL3x4JyY7Xifrrj+Pf/FKHwSOh8v8ANdP9n1EOrPcdwAHiT9FydU3Xb/ZXRzVHuOgjzvHxVl4w9YoMu1o1ss9r6xFNtBur4L+gNh4keiZ2YyXyqqpic9V9Z3ugw0cYsPgrI5v7QXjD4AUR79UgO6e8R6QvEcZU+6PFei/attFxNOdXZiBwAgT8V5tTpyUhJMYVkCVIuW6josgPeqBVzJCYoAXSjjdPBoygaIDYLEvp1G1WGHtcHtPAtMjqLL6S2Jt+jjKLKzCQHC7YHcf95ngfMQV81uI4iF3H2Y7YDTVoB4BeQ5okXIEOjnEeXJWJSXtctNgTPOB6LM8CJXNOrVdc/wAkRtWpvcqjojiQ4EAmI9QhF3AblSsxDgt1MVUcfeIHAW+CC2Y+FPtJVE6s+ZLihGs/8ZRF4HCeCHUIPFUD61X8foFs4qoRd3oEVb1HgAbv1xSTnX1VZUrvMy4+CEaz+I8goEf/AMvq8R5KDva6vucB/CqDs1vKsO5bdQvx7VYiffPkm8N7R1z9/wBAubyXTeGcAIkLl1qHR0/aKv8Aj9At4nbtYwM5g8IHqqJlYTqPMIzpsAFJmUiId17DVczaoNyC0+YP0SH2svY3BtYbF1UEj8TWBzvIOyeiH7AYV3a1HGqe7lDqbdCTmyySJtJsOXBL/bFhS6nh3iYD3MP8Qaf/AIyteL6QzZPs80oN7swBOkCEGpRkHf8ABNPMDggU682aPEr0eanxOwS6XA5Twi3oqnF4B1LLIPEmDE8JXbMHFSZRc9wYxhe9xgNaJJJ+CbVxuHrWXVbNrCthsp95ndcOLfuO8gW/wt4rpqH2WmoCatWnSeDBbSaahadSHPJa3NyAK7Gh7FYIMDadFjXNblz/AHyRvc4e/JAJBsvDNq1deW74V7YskXmOPMe4nu8Bx9MscW8N/LcvQfstEUzxc8nwAaPiCq72s9l8SaoYGZqhJa2C0B7buMXAbBkxbUrsfYjYD8JSZ2mXPq4SLEkmJ03wrXLE1iZc5vjzTJMV5jw77ZVIi5VHsvC9oQDoPgncRt3JTcA3vEEA3gEi0kBUjv2irTNPDvpseW783egaB0WsN4XfXXetvCcd4jcw85+2TEMdjqbGGW06LRbTMXPJ+S4ZrwJJVntyg4139uHCq05XNNoI3JB1JtrC368V6PIm+rKG56d7NvALHAW7o52QaZs5xw/bi4FXsiOeTOD01V77GYxzcQGBjC2p3SXtDiMoc7uzpz8FVUeWi6r2Q2FVfUGIaGupjMLOBcHRF27rFeeadUl3jjdodSaTf9nRPWlT/wCVbZAMilQkaHsWfEBHqYWp+E+SF2Lt7Svkflv7fT/HSfBwbYq7ww+BHzRG7Zqb2NPiUixh3gogYu4z5PbicNPRn/T7gY7OT+Y/NEbtziw+BSIo3lRdR3ruPk5PbicFPR47ab+B3oonbTP3h1E/ApBzENzF3Hysntz/AI9FpT2hn92/gQl9obRNJjqjwMo197jGkLWBsD1SPte//wDVqDecoHi4LTTNaY5Z7Y6xJs4qoRZnx+ih29T8H68l3AwjIAgWACGcK3gtHLx08oGFB/zRqeE6+ZUG4+mNSit2nSGrh5FfP1LcK3Bg6k/zFMU9nM3z/MUCntOkdHN9U03G0jvaVNSJ9mxtgPnH6hHZUMqqxuKy37rRuJ09Nd/kpYBz3mQIb+J8idLtY0zHUhOk2777Pj38UedMeTXT8V0PtBs5mJoPpPMSJDtzXC4d+t0rn/s/qUzgzXgMzPqF9yR/ZvdTBvyYFZ7Dwxr1Ti6gIaJFFh3N0znrf15L6OHHqnPhjyW3Z41tXAPpP7OplgjuuaczHwdWu0OhtryQabmhfQmJwzagLXta4HUOAI9VyW0PszwVQksD6RP+zcY/kdLfRXTh5RjcSG0nuGoG/dcCfVdfshn7HgWVaZzYrEvFJj/wBwLnOHOBE80bH/ZXVAPY12PH4ajS2eRc2fgj7A9msfSp06FeiHMo1O0pVGVGGLEFjmuIJbBsddLb1xeJ1OnpjmOqNugoUhQpU2D3Q25mSSbuJO8kmZRBVjv0zfeNzhyO481vaTSwS4ESLgpDD4xjgezIt7zbSDxjd13rD24l9KOeVXXrBznXMgy4GQ5rpsR47wnjWa4AvgQC4mS0ADeb/FVGIxVMPLg8B/A7+XMJjA08PXmnWkseJN4FogH9fBKRudLktquyr/azD1Dlp1mmJAAkX5Tr1Wth4twr0jmJh3Hjr6K9wPsDsyL0Q68glxtyBBCsKPsNgWkFlJzSNCKtURaNzuBWn8HnbJPyI08u+1vI7EsqtjO5sVANZb7pPgY/hC4Ne94/7LsDUMxVYTqW1CSepeHE+aT/AOiTBfjxH87f+RadMjw8rAF7j/0TYHjX/nH/ACrR+yjA8a3/ABP/AKppHhwcpU3uEw4idYJBXtp+ynA/99/xP6JTH/ZNgywltStSIkl2cOEcw4aeSaVWUthkMYS5+bK2SHOHegTv0mVn+jnjSrVH8Z+atxjGn3XtcN0EH4FaNVfFta2304iNKj9nrjSvU8cp+LVqcSP9dPVjD8grQ1VAvTrk6YINxmJGvZO/3ZHwesO06o1osPRzm/Ippz1B5BV6jRf/AEx+KiR0eT8WhbG1qe9rx/L9VGpTCTq4e+tk3Ho0bqe0DG6Mef5fr8la+zTKWP7TtGuy0yxwaZaCZJH5gC3cuYqYbmux9hRHagaBtIdZFQ/Na8FtzpmzV1G3XVKn64oDnrHvS7qhWxleLNWFYsWFuhIKTVixcy6BxfvM/MPiu1o7lixW31hzHeV77Kf9TH/xav8A7ly9Ewn91T/I34BYsX04/wBcMNvtKQWLFi5RsKbdFixRXK/aP/cM/N8l5RsX/wDub+V/wWLFjy/eX0cH0j+1Zjf78/mXXez+p6D4hYsXFfC5PLvsBoFc09B0W1i3VfPlMLFixejhEqBW1iCJQMT7rvyn4FbWIPGvaj30rglixYc/dsxdl1RRgsWLDPdpjsjUURosWINOQKixYgWqLqvZTSp/u/8AAsWLT8buz5+zo6/0Sr93RYsW9jf/2Q==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8" name="AutoShape 10" descr="data:image/jpeg;base64,/9j/4AAQSkZJRgABAQAAAQABAAD/2wCEAAkGBxQTEhQUExQWFhQXGB0YGBgYGBYYHBgXGBgXFxgYHBcYHCggGB0lHBQYITEhJSkrLi4uGB8zODMsNygtLisBCgoKDg0OGhAQGi8cHBwrLDcsLCwsLCwsLywsLCwsLCssLCwsLCwsKy40LCwsLSwsLDQsLCwtLCwsLCwsLCwsLP/AABEIALEBHAMBIgACEQEDEQH/xAAcAAACAgMBAQAAAAAAAAAAAAADBAIFAAEGBwj/xABMEAABAwIDBQUFBQUEBgoDAAABAAIRAyEEEjEFQVFhcRMigZGhBjKxwdEHQlJy8BRigpLhIzOy8RVDU4OT0hc1VGNzorO0w+IWJDT/xAAZAQEBAQEBAQAAAAAAAAAAAAAAAQQCAwX/xAAmEQEAAgIBBAICAgMAAAAAAAAAAQIDESESMUFRBDITImFxFDOB/9oADAMBAAIRAxEAPwCmpck7mQ8O3yTVNslcg2FsgVDciE5SEBDcy5sglg6Vuqb2thmlxI94taZ/hCgxsDw9U6x9N2XM8tdlAPdzAwImZncqKelR3wnaGNLe64B9P8B3cwdWnomH0qJkds7lFM/NyG9lCR3qpEXhrBfzNtVBJmAbVvSvGrfvjw+8OY8lDGYfs4Dbne+47w1aOnFPbO/Zw4FrasyLlzR00arXF+0FL9nYMoqHMQWvuRE3LrcRu4oOML365nc7/Lem6mCGVr7XaHEDnIB8wZCfdtShE/stObDKXOuDNxBtEeqdGPouyN7Ef3ZkZnDLlL3ZdL7j4oOdDbpgNjRP/t9GbYZvi95TNHaFGb4Vs/md80CLMMXgQQSAAG7yOXGEvUwxy1CfuEDxJI+S6FuPpEgihlI/CGnpqmdp0aLmuE5M0ZrNOUNJJdDdSZ3qjkKCsdmQCZMEiAb2vcSAYkWlQrUmNJa12YDR0ET4FM9m0UwQRJ1G/koCVWUi4FoAjVzy54J00jciYijSOWI/eLRHkFXNZ6pprYVBMVlMZQIiJAifBJgXMhNOZYn0QAg3hKAe+CQBrcxPIE7ysfTLn3sSYjgZiFFtNM4w97+Fs9YCDT81NoBlrw53UAgA/BL1hUeBOYhokW0HH+qc2e5suJIzRABEzIjUlRdj35CwxERpfmgFSxFoexr+ZsR4jVYHtNy0+B+oQmkow00QCc2nwf5j6KbXtbdocDp73HoFE0zuQciCNeoJ0HmUA1DwaPAfNGcyNVA00C1QyZt8PRAqMJgDUmysqGEL9COkgEpQiL7wgDUpFrWGO80njpIufElDq4nMZc0E9XC3mrf9tMgubaLkg3dB1I1F0mKVI3JyneBcf06IKqkwBpWOJGhUGtOiLVo3UE8JWJ1PT5pxzrjiUnSpkXR6ZJeG8kDdgRN9/wBU3tSA8QB7v3Yg3MG3EQUliQ6dLCy1UqOgCN6DTRB6qLR3jKG9xHFaEzJQO0a0EHgZ6p2k3+xrNaGkktO61MSc1+ceaqGtJPyRqU5O8JE23EdCgk6iyDJdni2ka6HwVjUqsDA4Tny5QTHekQ50aiPdHFVfattDb/vGfQALHSTJMoCU9ZtonKNS+gSbGo7W3QMPJeeJMRHFOY4ZKzwYhzN2kuaNPFK4OtldYwdJ6q4xdGm3JmhxaBvMka/P0VFWcOJdEd0xHS0qeEwucm4EcXBs+azGYhhcSwZZubzfelA9BYbSpZHuAiCYERYCNEQ4J27TMWi4kxJ08EtVxBLcrmyZkO4WA3dAoguHIazpB0lSZiFiNnK1ItztMCwMAzBkCJ4wSlBQkgN1NotrO5J19q0mmHVLm5MH4pmnXB7zTI3EFSLRPaSazCFQ3jfopYl3fdHGPK3yU6Ti+o3SZHATBm/EoVQ5SDIM3+oXSCsoBkOfcm7WfAu4DlvQHS43uSfUpp7qb3El1STf3Wn5hBe4NINNxJBm4AiPEygYbgiLXLhcgXyjnz5JvJlA7gJgE5gdSSAAPBL4Ws0ObU0M95o0I4jlyT7tpB1VhFpAndDgXcREQfVVCTpc17oaMtoAjr1SfZF020ueXNWWJLQ4uIm/4hfS5I8UHB1wXFrWwHWO+BBGvUjyQL1sK1tNrjMmZ+SHhqIeDDmgjcbeuiw4gFjWOBOUki9jOoK3icNkflEgGAI36THKdFBF+DqMGYN8dR5gpSnVOYSNLCGiRO/S/irmrim0yaYuIgut3jpv3D5JbGljakiTcEiBoQDrKoq8bh3audIGhvfoFXmkZ0PkVf49uch4OZo1bMEALbNtgADITG8kE/BFci510yDwQCJhOsYIXIcwWFa+lUJPfFmjmQSP8JCHszBOc5hkS8EgncAS2/iEqys5jpaYuD5aI1LGuaaWWJZIEwQcxJ0P5kDbWvZVaHtAMiz9NSJPKy6DE0xDuyeGDKSTcNMQHENjvG1hzXP1e0e8uce+AHTYDKIgjzFk63F1jTe91Z44CTcWk6wB3gPFUVMgcyhOqzA/RRi3eEjTYSeHTmoGssSYRKT8ze6YAuZsNYUapD7BEp0CaeUauqAeQsPVAENJflgEz4W3zw5p5jabfxOM/dsPMgyj7Q2SGMqEH3KoZPFpbPx+KngsIHU7EAiBcgCLmZPRBlDDsdYZmnnBHmNFlajDjG4W521ROyfSLQ73ag1BBlsxII5o1LCvcHNgl1M9ZH6v5qhBxdEH4D4+K1jX95j97mCere6f8KYfhHSBlObhw68EOrQL3tYwEx3QeJJknpJ9EAnPhjfH5fVHwWGNR9rjip1cJLiGXDflYnzVxgGim0Debkcf6LxzZOiP5emKnXIjNmkCwHU3+KpNt4Iwcz/K3yV1jttsZ3BDn8Bu/RXN7cxFYj+n0Er52S0zzLdSunG7SoNabXPj9UKrt1+GDAAC5xEtuBHFDxbXl/ff4D9FVwoTiTN8sa7v19V7Y443LjJ6eg7M2i1+nddrH0O9WtWiQwA3l0t5y0EkeYXCdpDhFov+un60Xb7LxfaNa50f2bSPp6mVqw5erie7Nlx9PMD4ZgDwc7RlImZHWOP9UaznNJpZWgRLRIJ3EluqrqdEljnbm+tx8J9VujUI0JHQle7wFqOhxgECTAPDcoZpTDcW/wDESOcH4rbcTOrGHwj4KjdPLkcCYNvG948EOnUc3MGaOIAO+xkI9bKQ0uaQDMZXDlNo+KJRLW3DugcNPESgr8SzK6BNtZ4oWYyI3J1wMl0NfPA7zyF1BuJLTZoB4xf1UVCpiSWtBAtMSNxQ6uZ5Bjg3qQIU6tQuMkyUNtct0jiJAMHiJ3ogmKwMSGn3e6eBI1g7rzYwkaVAkem9FqG0yZJM31FvqmWVGBrYqubYSACb755/0VVztQwRATzaMBANPvQrXCUcxDeJ9VBV5O9omg6dGhoHAfFxuU1icHlqESMs6xu4+RVjQwwIyBwI1cQLEEtiZi4umhWnA1DSfUc0kBoDYImCdSNYj5JihX/shTczNpEWvzj3gOC6LEUWPcYsIbABAkw0NERoFWsDGFriSXBwlsaQdZVCVfZJa9wZ3mCOEg9NY5qvo04MEK6qsAeXGCS64abZd1wlqrQJzDMDwMEdCppFaRBIAEH6ymtnVgxxnXVu4B4BDZ5X+CWeL2W3MnTmimRtBwAp1GAjR4Mgu0AvuIyi6Y2YQ5tRsASJaOETaTyKFQbIHaQRoCSAR4nUckbDUmhwLXt6GfLh6oNYjE9oAHNEgZWuBIDW8Mu+Ezh3zVeRGUggTvAbA+Cg2g2bk+EfVEw7mAmM3DcEACXg5mkNP7ogeSnQrObVYWgQ8AkaDWHAcLgwmDk/f/8AKl8WWDJZ3u20/E7VVDGKo9mTBGUkndNrgE7xYFA7zWudN9Bz3DwA380riKbqmQN32k7hI15RKjtOma1Ts2yKdMBzoMEtDgCeupXzvkT1ZNT4fQ+PXVNm/Z/ANaS9xk+HmfoibWwvaNJFm8TvW8di6FJoAqBotZveBA/LoOaUbt2nUbLTmA3DeRz4LxtXh7+eHG4/ZvZS+L7gePFQwuyctM1HGXOmSeJv8/VWm0MX2pJM+A05KFIy40tRlHm0X+fkpE8LanlQ4Vs1IO/52n9cQu22Rh8rHA9D6EFUVXZ4a9p3g+YOo9V0rawzCOQ8h/l6r0xz+0TDNk+ujfYg0soIEG+sumI8FChs2ahY5wEDURytBITFKmXHNcGfC3qsr0HElxhx3xHwC+owD4HCA0arS8DvfeEAgbxvmyWw2BLha5MgGYAgSrXZziyjLpySYgukeGgEjgkhWN4mDrzQazgBrCILXa2OUGJNtUrj6IBOUgtNxHDdKPWidIsPgt1nMyAAHMOYjdyQVlTDkZZETcHip0cziGg+enqrLGAOy9xo5NcCJ1Ntb80GtSLYfmAcL5RLSPRQJEgm7fJLVGC8Hw0KtqUPc6GiSCTeDyDeKrzTIcAQQZ0KKWq0+63x+X0RsNhGlsubUPNsQp4ynEAaCf8AEUzhKwDAJaI4zxJ+aIqH4exI1R6FXI8EbiD6LeBMtIPD0RMQAD4D4IqzZUcaXKA2DpIvMHfoELA4iS/O4NGW5DOfBumqUwxk24qWFMOI3Gx6KosqZYCCH+MGw4rWJwTcx/tGg8DmGvgtYWiXPbElocJ3Wneh18NULi90NBO/lyQaoZWOIffcCLiZ8CQrLH4ZmUS0OysJOUEb43cDvPBVBa0He46pjZ2MhxYXGDaPu396fBAhXwRjMBDd3Hy1Q2Ni53cVcNpE0qrqvdghzSBLr2gCbDTyVSKv4RMCZd3j1jRQRYwTeD0RmQUjUrkm+vFMUSOKoZBg3KM1klZg6zJIdeREndJueoRqbBLb2IkzOsm1rjcg3TokgkkDrxP+SDtOmO43935lExFTumJ9+wmdAfqldu+0VLDMDSCa4ZDGTJBdYl1u6BE85QSwTS12lvorPYVLMHVAMrnggb4AkArnKuMLRhsxl9Si3EHcCXlxgAbgI8l0za/ZUGuP3WCeosfVfLvxed+H1McbpGvKk9o4/u8gBNhwFogH0+SodkbM7BziWmHNktAmA0QHidwkBdG+lUrua4tAYbyb26Jj2iDGUuzYAHP1jhfXhKtZnUu7ViJiYcHtL2hp09Gk396DA68/ql9nY5rnCsSMjTJIJ1A0INwUzRawOLfu7lrauzKdOi94cGTFhBDjoBA08OC66K647vOb23z2Ep411SXOEA3A4C5+foum2PSjMSJnQc4ElcVsEmoYmSLdTe/kvQcJS0GgEC+l+K7+PT95n08M9v117MNfx00kJbMZlNCh3jNgCeceSZbRYXtyACDLomPJ3yW5jRweNIF3n8pbmnkgVK7NzS3oZ+P1RK9MtdUcReABv96BrvtN0piMGRlDTJLSTyIJkeEKAgaDoR42/ogVKZHnu081lGg8jMAYG/om3NDg91NxzRmgSLfet13cEEcfTb2bHNF9HG4MxpB6G6BhQ1wc0wDqCZ1G5ZiMSXsaXkuuRrpEeG/ggUqYJs6Oo+iAZYt4f3pP3Rm8tB5wt1Gm8keajnkFo6k8eA6INVtG82z6lBaEWq73b/dCDmQBwxInoiV6bhcodM3U3vJiVVbw+5HD4OiXwrdeSY7OHFEFbiyNJjeJTeIfmaLkneL+flCrXiyOx0IJClxUW1cneETu3+K3mM6WQsRh4g6g6H5HgUGqGNcXEzczrfURPW6tXtBzvaO6KYYLakwPM3KpabO8rCjXzAMJJ4cEFZUpxYi5O/kuc9o9rOY1wpmCNXDjwXWe2eKdhsK5xglzg1pMZmzYm/Bo8LFeZbSrg0nQZ7tuakqFT9r8UP8AWTbe1n0TbftAxYjvNt+436LmHNi3CyhWbAlFdjU9pcViGDtHw2ZAYMszvJGumiTqu1JvvVHgcM5oDhUIkTlGl+qsqtUwRuUHruNweQbKxB/7O2iT1Y1w+Dlc4ii1zcsWtbxlZtfCGpsikWjvsoU6jerGNPqJHiudw3tKxpY50nOADyABvzuR6rDnrq/9vo/HtunHhabaxzqIlgkb2jdzC5LaO2TUkhzmwLkgg9Fc7axM3aZB0IK5nbOKZQpZ6xIYXQIBOZ0TFuQK45meHva1YryPQc1ozu0AnrwVNtOjUqf2jwJdZjR91pNief1VNtP2ya4NyNMDj6WCpD7UYgOaadTJlMtIAnxmZXpTBae/DJk+RXfHL1X2M2C+j/a1WxN2B08ImPEroq1VxJDgBv5acuS832N9q9UWxNMVBpnp910ae6TlO/QtXe7K2pTx7DWoEgFxGR0B1t2usR1lbKUikahjvebTuTlHElpkFXOGxNF8F0tdygjyVHSw4JIc4NI4zc+CdwTKjA78IMHQ6G5AOq7cH8XTbDwDqQY5X08wkxRcG5mnLlB38RdPsqAteWiY0cd8qur1SWRGu/mgUpYlwY5uocLjxmUs7ipuatsdG4HruUE2UJYJtcuJ4CwnxKlRrAVG5Qbc7mbXmwCjSxNznBcDBiYuNN2l9ELEvDjIbl4gG3hwQHcGgOywSNSdBJ0bx6qvL+Cbbie52ZAIBkG4IJ+PilTT1VGquo6D4LIW6wh3gPgEF9UyoMDYUmiUSqIIUWWVE8ABMnQputT0IQqFK6bYy4QKuYY6ogHmmHMBiUDJcoBPaVqjULTxB1adCj5fVQp05dHWY5ICtwrXGWOH5XEAjxNisfgsrpe9rRyIc63AD5pZusBCx9YU2Oe4GANBqd0CUHKfaBtQ1HsbcsbMg3s63jAjzK4ZlYtJYTI3cxuVztSp2uYzcmfGZ8CucrvOds6tIHUSoo2J/vD1WtoiGKWIvWW9sN7oUUzQMBn5W/AJjEaCNTYdTZKT7n5R8E7TbNWi399voQfkivfdlY19ZrKdIRSphtOY97K0TPLkvKts0hTxNWk3Rj3NHQOMei77ZO2jhcH3GGpULnOAmBoBcxrZeYYeo6pXzOu97rz+Im8+JWX5E8R7bfiRO5nw7XYeCY2mK1SS1tqbN1R+8n91s+Z5Lzz7V9p9pUoUwIaxheRuzvcWn/0/VewN2YXwGzlFhwA4ALwH2xqF2JdP3e6OgJ+ZK9sdOjhny5OudqQNkKLimQ2GkpRoXq8U2hemfZTigKdSkT3ie0aOIADXHwhq82GgHEq89m9oNpYug4uyta4Bx3AO7pnjqiS922ZXIqtBIyuPemN2+dQmMTIio0uDdG92QZuZJOpvPkkH0b3RKdW2UnK28xv5eiqNve/KIJDToP1uS9KoYIkxwVzTpMqU7A9ro0TGm4DgAkv2Q3PC/UTFuN0CoKGdE2KBUalNAoAUXKmsK0B08L+QlFbhA640MR1JiPC6BbGUWw0iA43LeHTh05pOo1WjsHG9pmY5gfBJuaECZG8qAR6guo5OiCbu8B5IT6RBUm6BMvZmug1TR6DZdBQcmiaouklBJ1J0kRzQqjE06dJQN6AckEdUN7nS6+uvROMpWJS+Fw+ZxvdAGm3zXN+2W0Iik3d3nfIfPyXYYikKTHVXWa1pJ3aRpxvZeSbRxBqPe+TLiSUkI4h8nW/H5FUOJd3xOuYfFWFOtLo3JDF/37RukHy/yUdHNapRce2QhUz3yUTEuUGYe+TpHkSFY7L72KpDgSfQqtwxt0PxCsfZ0F2JBG4H4hSey17vd9iYFvZiMptvuqvbnsi016eIa3I0OHagEbtHt5yADbeDxU9h03BrTJCtdsOq9g+9hBJ8QpNYtHLuLTWdxJfaO1WspVHsF2tJHWIHqvmza781QnmvZ9tY4uw9UN91jC5x3EgWHNeLYi5J3LqHM8F8c6AG8boIZot0+++SmHsVcl6wiOilTZPz4LWL1b4/JbpoPffZHEmvhKFTNmJphrjEEvb3XTzlpVmaC4H7HNuBtQ4Os7u1CX0uTwO80dQJ6g8V61VESALHSwiPmea6cqZjYhWlFgfLc9zF4gQNBrZTZhhlJJGunQ/QlSZTgyLc0CFSiWvLSbhLlkq8pYJtnHiYtPmUhUp20HKECPYqTKbhpIvPimm0p3KTcOd+iBNjyDJEwCANAJGqAWi+YwNdJJT5p3gIGIoHRAmKAglveG8Xkdf6Jfsk3TombbkUlrrvBzaW38+qgrS3duTNAiI3oDWVD/qz5/0RBRqyDkNuv0TcLow2gTdNYfBmbKGFdUGtF3mE46s+LUnAxxb9U3Cako+i6b6lL1WmYT1DtBrScfFv1WGk8mTTPp9U6oNSylR7sXvqjYfDRBCztS22U9JB9EOrtanSpOfVDmNYJcSBAHmm4HIfaRtUg08PoHS884MNHnJ8l57WrcEz7Y+0bsXiDUbThujA4w7KNCQNCZJjmufqVXgGWR4/VSVRxndcCN+qSqOmo0qNetN5SzHnMEVc03d4olUoeAq5XtfwcDrGhB1GiufaLDd7tAIn3hwP+fyXFr9NoifL3x4JyY7Xifrrj+Pf/FKHwSOh8v8ANdP9n1EOrPcdwAHiT9FydU3Xb/ZXRzVHuOgjzvHxVl4w9YoMu1o1ss9r6xFNtBur4L+gNh4keiZ2YyXyqqpic9V9Z3ugw0cYsPgrI5v7QXjD4AUR79UgO6e8R6QvEcZU+6PFei/attFxNOdXZiBwAgT8V5tTpyUhJMYVkCVIuW6josgPeqBVzJCYoAXSjjdPBoygaIDYLEvp1G1WGHtcHtPAtMjqLL6S2Jt+jjKLKzCQHC7YHcf95ngfMQV81uI4iF3H2Y7YDTVoB4BeQ5okXIEOjnEeXJWJSXtctNgTPOB6LM8CJXNOrVdc/wAkRtWpvcqjojiQ4EAmI9QhF3AblSsxDgt1MVUcfeIHAW+CC2Y+FPtJVE6s+ZLihGs/8ZRF4HCeCHUIPFUD61X8foFs4qoRd3oEVb1HgAbv1xSTnX1VZUrvMy4+CEaz+I8goEf/AMvq8R5KDva6vucB/CqDs1vKsO5bdQvx7VYiffPkm8N7R1z9/wBAubyXTeGcAIkLl1qHR0/aKv8Aj9At4nbtYwM5g8IHqqJlYTqPMIzpsAFJmUiId17DVczaoNyC0+YP0SH2svY3BtYbF1UEj8TWBzvIOyeiH7AYV3a1HGqe7lDqbdCTmyySJtJsOXBL/bFhS6nh3iYD3MP8Qaf/AIyteL6QzZPs80oN7swBOkCEGpRkHf8ABNPMDggU682aPEr0eanxOwS6XA5Twi3oqnF4B1LLIPEmDE8JXbMHFSZRc9wYxhe9xgNaJJJ+CbVxuHrWXVbNrCthsp95ndcOLfuO8gW/wt4rpqH2WmoCatWnSeDBbSaahadSHPJa3NyAK7Gh7FYIMDadFjXNblz/AHyRvc4e/JAJBsvDNq1deW74V7YskXmOPMe4nu8Bx9MscW8N/LcvQfstEUzxc8nwAaPiCq72s9l8SaoYGZqhJa2C0B7buMXAbBkxbUrsfYjYD8JSZ2mXPq4SLEkmJ03wrXLE1iZc5vjzTJMV5jw77ZVIi5VHsvC9oQDoPgncRt3JTcA3vEEA3gEi0kBUjv2irTNPDvpseW783egaB0WsN4XfXXetvCcd4jcw85+2TEMdjqbGGW06LRbTMXPJ+S4ZrwJJVntyg4139uHCq05XNNoI3JB1JtrC368V6PIm+rKG56d7NvALHAW7o52QaZs5xw/bi4FXsiOeTOD01V77GYxzcQGBjC2p3SXtDiMoc7uzpz8FVUeWi6r2Q2FVfUGIaGupjMLOBcHRF27rFeeadUl3jjdodSaTf9nRPWlT/wCVbZAMilQkaHsWfEBHqYWp+E+SF2Lt7Svkflv7fT/HSfBwbYq7ww+BHzRG7Zqb2NPiUixh3gogYu4z5PbicNPRn/T7gY7OT+Y/NEbtziw+BSIo3lRdR3ruPk5PbicFPR47ab+B3oonbTP3h1E/ApBzENzF3Hysntz/AI9FpT2hn92/gQl9obRNJjqjwMo197jGkLWBsD1SPte//wDVqDecoHi4LTTNaY5Z7Y6xJs4qoRZnx+ih29T8H68l3AwjIAgWACGcK3gtHLx08oGFB/zRqeE6+ZUG4+mNSit2nSGrh5FfP1LcK3Bg6k/zFMU9nM3z/MUCntOkdHN9U03G0jvaVNSJ9mxtgPnH6hHZUMqqxuKy37rRuJ09Nd/kpYBz3mQIb+J8idLtY0zHUhOk2777Pj38UedMeTXT8V0PtBs5mJoPpPMSJDtzXC4d+t0rn/s/qUzgzXgMzPqF9yR/ZvdTBvyYFZ7Dwxr1Ti6gIaJFFh3N0znrf15L6OHHqnPhjyW3Z41tXAPpP7OplgjuuaczHwdWu0OhtryQabmhfQmJwzagLXta4HUOAI9VyW0PszwVQksD6RP+zcY/kdLfRXTh5RjcSG0nuGoG/dcCfVdfshn7HgWVaZzYrEvFJj/wBwLnOHOBE80bH/ZXVAPY12PH4ajS2eRc2fgj7A9msfSp06FeiHMo1O0pVGVGGLEFjmuIJbBsddLb1xeJ1OnpjmOqNugoUhQpU2D3Q25mSSbuJO8kmZRBVjv0zfeNzhyO481vaTSwS4ESLgpDD4xjgezIt7zbSDxjd13rD24l9KOeVXXrBznXMgy4GQ5rpsR47wnjWa4AvgQC4mS0ADeb/FVGIxVMPLg8B/A7+XMJjA08PXmnWkseJN4FogH9fBKRudLktquyr/azD1Dlp1mmJAAkX5Tr1Wth4twr0jmJh3Hjr6K9wPsDsyL0Q68glxtyBBCsKPsNgWkFlJzSNCKtURaNzuBWn8HnbJPyI08u+1vI7EsqtjO5sVANZb7pPgY/hC4Ne94/7LsDUMxVYTqW1CSepeHE+aT/AOiTBfjxH87f+RadMjw8rAF7j/0TYHjX/nH/ACrR+yjA8a3/ABP/AKppHhwcpU3uEw4idYJBXtp+ynA/99/xP6JTH/ZNgywltStSIkl2cOEcw4aeSaVWUthkMYS5+bK2SHOHegTv0mVn+jnjSrVH8Z+atxjGn3XtcN0EH4FaNVfFta2304iNKj9nrjSvU8cp+LVqcSP9dPVjD8grQ1VAvTrk6YINxmJGvZO/3ZHwesO06o1osPRzm/Ippz1B5BV6jRf/AEx+KiR0eT8WhbG1qe9rx/L9VGpTCTq4e+tk3Ho0bqe0DG6Mef5fr8la+zTKWP7TtGuy0yxwaZaCZJH5gC3cuYqYbmux9hRHagaBtIdZFQ/Na8FtzpmzV1G3XVKn64oDnrHvS7qhWxleLNWFYsWFuhIKTVixcy6BxfvM/MPiu1o7lixW31hzHeV77Kf9TH/xav8A7ly9Ewn91T/I34BYsX04/wBcMNvtKQWLFi5RsKbdFixRXK/aP/cM/N8l5RsX/wDub+V/wWLFjy/eX0cH0j+1Zjf78/mXXez+p6D4hYsXFfC5PLvsBoFc09B0W1i3VfPlMLFixejhEqBW1iCJQMT7rvyn4FbWIPGvaj30rglixYc/dsxdl1RRgsWLDPdpjsjUURosWINOQKixYgWqLqvZTSp/u/8AAsWLT8buz5+zo6/0Sr93RYsW9jf/2Q==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9" name="AutoShape 12" descr="data:image/jpeg;base64,/9j/4AAQSkZJRgABAQAAAQABAAD/2wCEAAkGBxQTEhQUExQWFhQXGB0YGBgYGBYYHBgXGBgXFxgYHBcYHCggGB0lHBQYITEhJSkrLi4uGB8zODMsNygtLisBCgoKDg0OGhAQGi8cHBwrLDcsLCwsLCwsLywsLCwsLCssLCwsLCwsKy40LCwsLSwsLDQsLCwtLCwsLCwsLCwsLP/AABEIALEBHAMBIgACEQEDEQH/xAAcAAACAgMBAQAAAAAAAAAAAAADBAIFAAEGBwj/xABMEAABAwIDBQUFBQUEBgoDAAABAAIRAyEEEjEFQVFhcRMigZGhBjKxwdEHQlJy8BRigpLhIzOy8RVDU4OT0hc1VGNzorO0w+IWJDT/xAAZAQEBAQEBAQAAAAAAAAAAAAAAAQQCAwX/xAAmEQEAAgIBBAICAgMAAAAAAAAAAQIDESESMUFRBDITImFxFDOB/9oADAMBAAIRAxEAPwCmpck7mQ8O3yTVNslcg2FsgVDciE5SEBDcy5sglg6Vuqb2thmlxI94taZ/hCgxsDw9U6x9N2XM8tdlAPdzAwImZncqKelR3wnaGNLe64B9P8B3cwdWnomH0qJkds7lFM/NyG9lCR3qpEXhrBfzNtVBJmAbVvSvGrfvjw+8OY8lDGYfs4Dbne+47w1aOnFPbO/Zw4FrasyLlzR00arXF+0FL9nYMoqHMQWvuRE3LrcRu4oOML365nc7/Lem6mCGVr7XaHEDnIB8wZCfdtShE/stObDKXOuDNxBtEeqdGPouyN7Ef3ZkZnDLlL3ZdL7j4oOdDbpgNjRP/t9GbYZvi95TNHaFGb4Vs/md80CLMMXgQQSAAG7yOXGEvUwxy1CfuEDxJI+S6FuPpEgihlI/CGnpqmdp0aLmuE5M0ZrNOUNJJdDdSZ3qjkKCsdmQCZMEiAb2vcSAYkWlQrUmNJa12YDR0ET4FM9m0UwQRJ1G/koCVWUi4FoAjVzy54J00jciYijSOWI/eLRHkFXNZ6pprYVBMVlMZQIiJAifBJgXMhNOZYn0QAg3hKAe+CQBrcxPIE7ysfTLn3sSYjgZiFFtNM4w97+Fs9YCDT81NoBlrw53UAgA/BL1hUeBOYhokW0HH+qc2e5suJIzRABEzIjUlRdj35CwxERpfmgFSxFoexr+ZsR4jVYHtNy0+B+oQmkow00QCc2nwf5j6KbXtbdocDp73HoFE0zuQciCNeoJ0HmUA1DwaPAfNGcyNVA00C1QyZt8PRAqMJgDUmysqGEL9COkgEpQiL7wgDUpFrWGO80njpIufElDq4nMZc0E9XC3mrf9tMgubaLkg3dB1I1F0mKVI3JyneBcf06IKqkwBpWOJGhUGtOiLVo3UE8JWJ1PT5pxzrjiUnSpkXR6ZJeG8kDdgRN9/wBU3tSA8QB7v3Yg3MG3EQUliQ6dLCy1UqOgCN6DTRB6qLR3jKG9xHFaEzJQO0a0EHgZ6p2k3+xrNaGkktO61MSc1+ceaqGtJPyRqU5O8JE23EdCgk6iyDJdni2ka6HwVjUqsDA4Tny5QTHekQ50aiPdHFVfattDb/vGfQALHSTJMoCU9ZtonKNS+gSbGo7W3QMPJeeJMRHFOY4ZKzwYhzN2kuaNPFK4OtldYwdJ6q4xdGm3JmhxaBvMka/P0VFWcOJdEd0xHS0qeEwucm4EcXBs+azGYhhcSwZZubzfelA9BYbSpZHuAiCYERYCNEQ4J27TMWi4kxJ08EtVxBLcrmyZkO4WA3dAoguHIazpB0lSZiFiNnK1ItztMCwMAzBkCJ4wSlBQkgN1NotrO5J19q0mmHVLm5MH4pmnXB7zTI3EFSLRPaSazCFQ3jfopYl3fdHGPK3yU6Ti+o3SZHATBm/EoVQ5SDIM3+oXSCsoBkOfcm7WfAu4DlvQHS43uSfUpp7qb3El1STf3Wn5hBe4NINNxJBm4AiPEygYbgiLXLhcgXyjnz5JvJlA7gJgE5gdSSAAPBL4Ws0ObU0M95o0I4jlyT7tpB1VhFpAndDgXcREQfVVCTpc17oaMtoAjr1SfZF020ueXNWWJLQ4uIm/4hfS5I8UHB1wXFrWwHWO+BBGvUjyQL1sK1tNrjMmZ+SHhqIeDDmgjcbeuiw4gFjWOBOUki9jOoK3icNkflEgGAI36THKdFBF+DqMGYN8dR5gpSnVOYSNLCGiRO/S/irmrim0yaYuIgut3jpv3D5JbGljakiTcEiBoQDrKoq8bh3audIGhvfoFXmkZ0PkVf49uch4OZo1bMEALbNtgADITG8kE/BFci510yDwQCJhOsYIXIcwWFa+lUJPfFmjmQSP8JCHszBOc5hkS8EgncAS2/iEqys5jpaYuD5aI1LGuaaWWJZIEwQcxJ0P5kDbWvZVaHtAMiz9NSJPKy6DE0xDuyeGDKSTcNMQHENjvG1hzXP1e0e8uce+AHTYDKIgjzFk63F1jTe91Z44CTcWk6wB3gPFUVMgcyhOqzA/RRi3eEjTYSeHTmoGssSYRKT8ze6YAuZsNYUapD7BEp0CaeUauqAeQsPVAENJflgEz4W3zw5p5jabfxOM/dsPMgyj7Q2SGMqEH3KoZPFpbPx+KngsIHU7EAiBcgCLmZPRBlDDsdYZmnnBHmNFlajDjG4W521ROyfSLQ73ag1BBlsxII5o1LCvcHNgl1M9ZH6v5qhBxdEH4D4+K1jX95j97mCere6f8KYfhHSBlObhw68EOrQL3tYwEx3QeJJknpJ9EAnPhjfH5fVHwWGNR9rjip1cJLiGXDflYnzVxgGim0Debkcf6LxzZOiP5emKnXIjNmkCwHU3+KpNt4Iwcz/K3yV1jttsZ3BDn8Bu/RXN7cxFYj+n0Er52S0zzLdSunG7SoNabXPj9UKrt1+GDAAC5xEtuBHFDxbXl/ff4D9FVwoTiTN8sa7v19V7Y443LjJ6eg7M2i1+nddrH0O9WtWiQwA3l0t5y0EkeYXCdpDhFov+un60Xb7LxfaNa50f2bSPp6mVqw5erie7Nlx9PMD4ZgDwc7RlImZHWOP9UaznNJpZWgRLRIJ3EluqrqdEljnbm+tx8J9VujUI0JHQle7wFqOhxgECTAPDcoZpTDcW/wDESOcH4rbcTOrGHwj4KjdPLkcCYNvG948EOnUc3MGaOIAO+xkI9bKQ0uaQDMZXDlNo+KJRLW3DugcNPESgr8SzK6BNtZ4oWYyI3J1wMl0NfPA7zyF1BuJLTZoB4xf1UVCpiSWtBAtMSNxQ6uZ5Bjg3qQIU6tQuMkyUNtct0jiJAMHiJ3ogmKwMSGn3e6eBI1g7rzYwkaVAkem9FqG0yZJM31FvqmWVGBrYqubYSACb755/0VVztQwRATzaMBANPvQrXCUcxDeJ9VBV5O9omg6dGhoHAfFxuU1icHlqESMs6xu4+RVjQwwIyBwI1cQLEEtiZi4umhWnA1DSfUc0kBoDYImCdSNYj5JihX/shTczNpEWvzj3gOC6LEUWPcYsIbABAkw0NERoFWsDGFriSXBwlsaQdZVCVfZJa9wZ3mCOEg9NY5qvo04MEK6qsAeXGCS64abZd1wlqrQJzDMDwMEdCppFaRBIAEH6ymtnVgxxnXVu4B4BDZ5X+CWeL2W3MnTmimRtBwAp1GAjR4Mgu0AvuIyi6Y2YQ5tRsASJaOETaTyKFQbIHaQRoCSAR4nUckbDUmhwLXt6GfLh6oNYjE9oAHNEgZWuBIDW8Mu+Ezh3zVeRGUggTvAbA+Cg2g2bk+EfVEw7mAmM3DcEACXg5mkNP7ogeSnQrObVYWgQ8AkaDWHAcLgwmDk/f/8AKl8WWDJZ3u20/E7VVDGKo9mTBGUkndNrgE7xYFA7zWudN9Bz3DwA380riKbqmQN32k7hI15RKjtOma1Ts2yKdMBzoMEtDgCeupXzvkT1ZNT4fQ+PXVNm/Z/ANaS9xk+HmfoibWwvaNJFm8TvW8di6FJoAqBotZveBA/LoOaUbt2nUbLTmA3DeRz4LxtXh7+eHG4/ZvZS+L7gePFQwuyctM1HGXOmSeJv8/VWm0MX2pJM+A05KFIy40tRlHm0X+fkpE8LanlQ4Vs1IO/52n9cQu22Rh8rHA9D6EFUVXZ4a9p3g+YOo9V0rawzCOQ8h/l6r0xz+0TDNk+ujfYg0soIEG+sumI8FChs2ahY5wEDURytBITFKmXHNcGfC3qsr0HElxhx3xHwC+owD4HCA0arS8DvfeEAgbxvmyWw2BLha5MgGYAgSrXZziyjLpySYgukeGgEjgkhWN4mDrzQazgBrCILXa2OUGJNtUrj6IBOUgtNxHDdKPWidIsPgt1nMyAAHMOYjdyQVlTDkZZETcHip0cziGg+enqrLGAOy9xo5NcCJ1Ntb80GtSLYfmAcL5RLSPRQJEgm7fJLVGC8Hw0KtqUPc6GiSCTeDyDeKrzTIcAQQZ0KKWq0+63x+X0RsNhGlsubUPNsQp4ynEAaCf8AEUzhKwDAJaI4zxJ+aIqH4exI1R6FXI8EbiD6LeBMtIPD0RMQAD4D4IqzZUcaXKA2DpIvMHfoELA4iS/O4NGW5DOfBumqUwxk24qWFMOI3Gx6KosqZYCCH+MGw4rWJwTcx/tGg8DmGvgtYWiXPbElocJ3Wneh18NULi90NBO/lyQaoZWOIffcCLiZ8CQrLH4ZmUS0OysJOUEb43cDvPBVBa0He46pjZ2MhxYXGDaPu396fBAhXwRjMBDd3Hy1Q2Ni53cVcNpE0qrqvdghzSBLr2gCbDTyVSKv4RMCZd3j1jRQRYwTeD0RmQUjUrkm+vFMUSOKoZBg3KM1klZg6zJIdeREndJueoRqbBLb2IkzOsm1rjcg3TokgkkDrxP+SDtOmO43935lExFTumJ9+wmdAfqldu+0VLDMDSCa4ZDGTJBdYl1u6BE85QSwTS12lvorPYVLMHVAMrnggb4AkArnKuMLRhsxl9Si3EHcCXlxgAbgI8l0za/ZUGuP3WCeosfVfLvxed+H1McbpGvKk9o4/u8gBNhwFogH0+SodkbM7BziWmHNktAmA0QHidwkBdG+lUrua4tAYbyb26Jj2iDGUuzYAHP1jhfXhKtZnUu7ViJiYcHtL2hp09Gk396DA68/ql9nY5rnCsSMjTJIJ1A0INwUzRawOLfu7lrauzKdOi94cGTFhBDjoBA08OC66K647vOb23z2Ep411SXOEA3A4C5+foum2PSjMSJnQc4ElcVsEmoYmSLdTe/kvQcJS0GgEC+l+K7+PT95n08M9v117MNfx00kJbMZlNCh3jNgCeceSZbRYXtyACDLomPJ3yW5jRweNIF3n8pbmnkgVK7NzS3oZ+P1RK9MtdUcReABv96BrvtN0piMGRlDTJLSTyIJkeEKAgaDoR42/ogVKZHnu081lGg8jMAYG/om3NDg91NxzRmgSLfet13cEEcfTb2bHNF9HG4MxpB6G6BhQ1wc0wDqCZ1G5ZiMSXsaXkuuRrpEeG/ggUqYJs6Oo+iAZYt4f3pP3Rm8tB5wt1Gm8keajnkFo6k8eA6INVtG82z6lBaEWq73b/dCDmQBwxInoiV6bhcodM3U3vJiVVbw+5HD4OiXwrdeSY7OHFEFbiyNJjeJTeIfmaLkneL+flCrXiyOx0IJClxUW1cneETu3+K3mM6WQsRh4g6g6H5HgUGqGNcXEzczrfURPW6tXtBzvaO6KYYLakwPM3KpabO8rCjXzAMJJ4cEFZUpxYi5O/kuc9o9rOY1wpmCNXDjwXWe2eKdhsK5xglzg1pMZmzYm/Bo8LFeZbSrg0nQZ7tuakqFT9r8UP8AWTbe1n0TbftAxYjvNt+436LmHNi3CyhWbAlFdjU9pcViGDtHw2ZAYMszvJGumiTqu1JvvVHgcM5oDhUIkTlGl+qsqtUwRuUHruNweQbKxB/7O2iT1Y1w+Dlc4ii1zcsWtbxlZtfCGpsikWjvsoU6jerGNPqJHiudw3tKxpY50nOADyABvzuR6rDnrq/9vo/HtunHhabaxzqIlgkb2jdzC5LaO2TUkhzmwLkgg9Fc7axM3aZB0IK5nbOKZQpZ6xIYXQIBOZ0TFuQK45meHva1YryPQc1ozu0AnrwVNtOjUqf2jwJdZjR91pNief1VNtP2ya4NyNMDj6WCpD7UYgOaadTJlMtIAnxmZXpTBae/DJk+RXfHL1X2M2C+j/a1WxN2B08ImPEroq1VxJDgBv5acuS832N9q9UWxNMVBpnp910ae6TlO/QtXe7K2pTx7DWoEgFxGR0B1t2usR1lbKUikahjvebTuTlHElpkFXOGxNF8F0tdygjyVHSw4JIc4NI4zc+CdwTKjA78IMHQ6G5AOq7cH8XTbDwDqQY5X08wkxRcG5mnLlB38RdPsqAteWiY0cd8qur1SWRGu/mgUpYlwY5uocLjxmUs7ipuatsdG4HruUE2UJYJtcuJ4CwnxKlRrAVG5Qbc7mbXmwCjSxNznBcDBiYuNN2l9ELEvDjIbl4gG3hwQHcGgOywSNSdBJ0bx6qvL+Cbbie52ZAIBkG4IJ+PilTT1VGquo6D4LIW6wh3gPgEF9UyoMDYUmiUSqIIUWWVE8ABMnQputT0IQqFK6bYy4QKuYY6ogHmmHMBiUDJcoBPaVqjULTxB1adCj5fVQp05dHWY5ICtwrXGWOH5XEAjxNisfgsrpe9rRyIc63AD5pZusBCx9YU2Oe4GANBqd0CUHKfaBtQ1HsbcsbMg3s63jAjzK4ZlYtJYTI3cxuVztSp2uYzcmfGZ8CucrvOds6tIHUSoo2J/vD1WtoiGKWIvWW9sN7oUUzQMBn5W/AJjEaCNTYdTZKT7n5R8E7TbNWi399voQfkivfdlY19ZrKdIRSphtOY97K0TPLkvKts0hTxNWk3Rj3NHQOMei77ZO2jhcH3GGpULnOAmBoBcxrZeYYeo6pXzOu97rz+Im8+JWX5E8R7bfiRO5nw7XYeCY2mK1SS1tqbN1R+8n91s+Z5Lzz7V9p9pUoUwIaxheRuzvcWn/0/VewN2YXwGzlFhwA4ALwH2xqF2JdP3e6OgJ+ZK9sdOjhny5OudqQNkKLimQ2GkpRoXq8U2hemfZTigKdSkT3ie0aOIADXHwhq82GgHEq89m9oNpYug4uyta4Bx3AO7pnjqiS922ZXIqtBIyuPemN2+dQmMTIio0uDdG92QZuZJOpvPkkH0b3RKdW2UnK28xv5eiqNve/KIJDToP1uS9KoYIkxwVzTpMqU7A9ro0TGm4DgAkv2Q3PC/UTFuN0CoKGdE2KBUalNAoAUXKmsK0B08L+QlFbhA640MR1JiPC6BbGUWw0iA43LeHTh05pOo1WjsHG9pmY5gfBJuaECZG8qAR6guo5OiCbu8B5IT6RBUm6BMvZmug1TR6DZdBQcmiaouklBJ1J0kRzQqjE06dJQN6AckEdUN7nS6+uvROMpWJS+Fw+ZxvdAGm3zXN+2W0Iik3d3nfIfPyXYYikKTHVXWa1pJ3aRpxvZeSbRxBqPe+TLiSUkI4h8nW/H5FUOJd3xOuYfFWFOtLo3JDF/37RukHy/yUdHNapRce2QhUz3yUTEuUGYe+TpHkSFY7L72KpDgSfQqtwxt0PxCsfZ0F2JBG4H4hSey17vd9iYFvZiMptvuqvbnsi016eIa3I0OHagEbtHt5yADbeDxU9h03BrTJCtdsOq9g+9hBJ8QpNYtHLuLTWdxJfaO1WspVHsF2tJHWIHqvmza781QnmvZ9tY4uw9UN91jC5x3EgWHNeLYi5J3LqHM8F8c6AG8boIZot0+++SmHsVcl6wiOilTZPz4LWL1b4/JbpoPffZHEmvhKFTNmJphrjEEvb3XTzlpVmaC4H7HNuBtQ4Os7u1CX0uTwO80dQJ6g8V61VESALHSwiPmea6cqZjYhWlFgfLc9zF4gQNBrZTZhhlJJGunQ/QlSZTgyLc0CFSiWvLSbhLlkq8pYJtnHiYtPmUhUp20HKECPYqTKbhpIvPimm0p3KTcOd+iBNjyDJEwCANAJGqAWi+YwNdJJT5p3gIGIoHRAmKAglveG8Xkdf6Jfsk3TombbkUlrrvBzaW38+qgrS3duTNAiI3oDWVD/qz5/0RBRqyDkNuv0TcLow2gTdNYfBmbKGFdUGtF3mE46s+LUnAxxb9U3Cako+i6b6lL1WmYT1DtBrScfFv1WGk8mTTPp9U6oNSylR7sXvqjYfDRBCztS22U9JB9EOrtanSpOfVDmNYJcSBAHmm4HIfaRtUg08PoHS884MNHnJ8l57WrcEz7Y+0bsXiDUbThujA4w7KNCQNCZJjmufqVXgGWR4/VSVRxndcCN+qSqOmo0qNetN5SzHnMEVc03d4olUoeAq5XtfwcDrGhB1GiufaLDd7tAIn3hwP+fyXFr9NoifL3x4JyY7Xifrrj+Pf/FKHwSOh8v8ANdP9n1EOrPcdwAHiT9FydU3Xb/ZXRzVHuOgjzvHxVl4w9YoMu1o1ss9r6xFNtBur4L+gNh4keiZ2YyXyqqpic9V9Z3ugw0cYsPgrI5v7QXjD4AUR79UgO6e8R6QvEcZU+6PFei/attFxNOdXZiBwAgT8V5tTpyUhJMYVkCVIuW6josgPeqBVzJCYoAXSjjdPBoygaIDYLEvp1G1WGHtcHtPAtMjqLL6S2Jt+jjKLKzCQHC7YHcf95ngfMQV81uI4iF3H2Y7YDTVoB4BeQ5okXIEOjnEeXJWJSXtctNgTPOB6LM8CJXNOrVdc/wAkRtWpvcqjojiQ4EAmI9QhF3AblSsxDgt1MVUcfeIHAW+CC2Y+FPtJVE6s+ZLihGs/8ZRF4HCeCHUIPFUD61X8foFs4qoRd3oEVb1HgAbv1xSTnX1VZUrvMy4+CEaz+I8goEf/AMvq8R5KDva6vucB/CqDs1vKsO5bdQvx7VYiffPkm8N7R1z9/wBAubyXTeGcAIkLl1qHR0/aKv8Aj9At4nbtYwM5g8IHqqJlYTqPMIzpsAFJmUiId17DVczaoNyC0+YP0SH2svY3BtYbF1UEj8TWBzvIOyeiH7AYV3a1HGqe7lDqbdCTmyySJtJsOXBL/bFhS6nh3iYD3MP8Qaf/AIyteL6QzZPs80oN7swBOkCEGpRkHf8ABNPMDggU682aPEr0eanxOwS6XA5Twi3oqnF4B1LLIPEmDE8JXbMHFSZRc9wYxhe9xgNaJJJ+CbVxuHrWXVbNrCthsp95ndcOLfuO8gW/wt4rpqH2WmoCatWnSeDBbSaahadSHPJa3NyAK7Gh7FYIMDadFjXNblz/AHyRvc4e/JAJBsvDNq1deW74V7YskXmOPMe4nu8Bx9MscW8N/LcvQfstEUzxc8nwAaPiCq72s9l8SaoYGZqhJa2C0B7buMXAbBkxbUrsfYjYD8JSZ2mXPq4SLEkmJ03wrXLE1iZc5vjzTJMV5jw77ZVIi5VHsvC9oQDoPgncRt3JTcA3vEEA3gEi0kBUjv2irTNPDvpseW783egaB0WsN4XfXXetvCcd4jcw85+2TEMdjqbGGW06LRbTMXPJ+S4ZrwJJVntyg4139uHCq05XNNoI3JB1JtrC368V6PIm+rKG56d7NvALHAW7o52QaZs5xw/bi4FXsiOeTOD01V77GYxzcQGBjC2p3SXtDiMoc7uzpz8FVUeWi6r2Q2FVfUGIaGupjMLOBcHRF27rFeeadUl3jjdodSaTf9nRPWlT/wCVbZAMilQkaHsWfEBHqYWp+E+SF2Lt7Svkflv7fT/HSfBwbYq7ww+BHzRG7Zqb2NPiUixh3gogYu4z5PbicNPRn/T7gY7OT+Y/NEbtziw+BSIo3lRdR3ruPk5PbicFPR47ab+B3oonbTP3h1E/ApBzENzF3Hysntz/AI9FpT2hn92/gQl9obRNJjqjwMo197jGkLWBsD1SPte//wDVqDecoHi4LTTNaY5Z7Y6xJs4qoRZnx+ih29T8H68l3AwjIAgWACGcK3gtHLx08oGFB/zRqeE6+ZUG4+mNSit2nSGrh5FfP1LcK3Bg6k/zFMU9nM3z/MUCntOkdHN9U03G0jvaVNSJ9mxtgPnH6hHZUMqqxuKy37rRuJ09Nd/kpYBz3mQIb+J8idLtY0zHUhOk2777Pj38UedMeTXT8V0PtBs5mJoPpPMSJDtzXC4d+t0rn/s/qUzgzXgMzPqF9yR/ZvdTBvyYFZ7Dwxr1Ti6gIaJFFh3N0znrf15L6OHHqnPhjyW3Z41tXAPpP7OplgjuuaczHwdWu0OhtryQabmhfQmJwzagLXta4HUOAI9VyW0PszwVQksD6RP+zcY/kdLfRXTh5RjcSG0nuGoG/dcCfVdfshn7HgWVaZzYrEvFJj/wBwLnOHOBE80bH/ZXVAPY12PH4ajS2eRc2fgj7A9msfSp06FeiHMo1O0pVGVGGLEFjmuIJbBsddLb1xeJ1OnpjmOqNugoUhQpU2D3Q25mSSbuJO8kmZRBVjv0zfeNzhyO481vaTSwS4ESLgpDD4xjgezIt7zbSDxjd13rD24l9KOeVXXrBznXMgy4GQ5rpsR47wnjWa4AvgQC4mS0ADeb/FVGIxVMPLg8B/A7+XMJjA08PXmnWkseJN4FogH9fBKRudLktquyr/azD1Dlp1mmJAAkX5Tr1Wth4twr0jmJh3Hjr6K9wPsDsyL0Q68glxtyBBCsKPsNgWkFlJzSNCKtURaNzuBWn8HnbJPyI08u+1vI7EsqtjO5sVANZb7pPgY/hC4Ne94/7LsDUMxVYTqW1CSepeHE+aT/AOiTBfjxH87f+RadMjw8rAF7j/0TYHjX/nH/ACrR+yjA8a3/ABP/AKppHhwcpU3uEw4idYJBXtp+ynA/99/xP6JTH/ZNgywltStSIkl2cOEcw4aeSaVWUthkMYS5+bK2SHOHegTv0mVn+jnjSrVH8Z+atxjGn3XtcN0EH4FaNVfFta2304iNKj9nrjSvU8cp+LVqcSP9dPVjD8grQ1VAvTrk6YINxmJGvZO/3ZHwesO06o1osPRzm/Ippz1B5BV6jRf/AEx+KiR0eT8WhbG1qe9rx/L9VGpTCTq4e+tk3Ho0bqe0DG6Mef5fr8la+zTKWP7TtGuy0yxwaZaCZJH5gC3cuYqYbmux9hRHagaBtIdZFQ/Na8FtzpmzV1G3XVKn64oDnrHvS7qhWxleLNWFYsWFuhIKTVixcy6BxfvM/MPiu1o7lixW31hzHeV77Kf9TH/xav8A7ly9Ewn91T/I34BYsX04/wBcMNvtKQWLFi5RsKbdFixRXK/aP/cM/N8l5RsX/wDub+V/wWLFjy/eX0cH0j+1Zjf78/mXXez+p6D4hYsXFfC5PLvsBoFc09B0W1i3VfPlMLFixejhEqBW1iCJQMT7rvyn4FbWIPGvaj30rglixYc/dsxdl1RRgsWLDPdpjsjUURosWINOQKixYgWqLqvZTSp/u/8AAsWLT8buz5+zo6/0Sr93RYsW9jf/2Q=="/>
          <p:cNvSpPr>
            <a:spLocks noChangeAspect="1" noChangeArrowheads="1"/>
          </p:cNvSpPr>
          <p:nvPr/>
        </p:nvSpPr>
        <p:spPr bwMode="auto">
          <a:xfrm>
            <a:off x="460375" y="1206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60" name="AutoShape 14" descr="data:image/jpeg;base64,/9j/4AAQSkZJRgABAQAAAQABAAD/2wCEAAkGBxQSEhUUEhQVFRUWFRcUFxUUFhQUFBUWFBUWFxQUFRUYHCggGBolHRUUITEhJSkrLi4uFx8zODMsNygtLisBCgoKDg0OGxAQGi0kHyQsLCwsLCwsLCwsLCwsLCwsLCwsLCwsLCwsLCwsLCwsLCwsLCwsLCwsLCwsLCwsLCwsLP/AABEIALcBEwMBIgACEQEDEQH/xAAcAAAABwEBAAAAAAAAAAAAAAAAAQIDBAUGBwj/xABIEAABAwEEBgYGCAMHBAMBAAABAAIRAwQSITEFBkFRYXETIjKBkaFCUpKxwdEHFBZTYnKC4SMz8ENUk7LC0tMVY6KzRIOjNP/EABkBAAMBAQEAAAAAAAAAAAAAAAABAgMEBf/EACgRAAICAgIBBAICAwEAAAAAAAABAhEDIRIxEwRBUWEicYHwBVLRFP/aAAwDAQACEQMRAD8At2OSjUUMVURqqLOAkuqpJqqMaiTeRYEk1URqKIXoukSsCSaiQaqjmok9IiwHXvSWPE4ieG/gUw56VZXddv5h4AyUrAftji6o/LM7QBhht5KPbqBY4iQYMYEHnhsTL6sknjPnKFWsH1C58gFxc6MTBMkBJsZIdUui+fu+jYMiZbdc6PVBLuZUGhQLpgE8i0eMqTXLKkvN5rQYjFwgdlrXAQDz5qsquknCOG7gk2UPWltwgjqn87XHn1ckk174ulrQGtN2BBECZnbJznemGVLpBwMbDlyKU+oLpuNImA4kzxutwG7jkpsZFcU2UopDipKCKSjRSkMSUEEEABBEggYFbaL0K6oL7zcp74lzvyj4lN6BsArVWg9kdZ3IbFqdM2gCA0CBgPVHzKic66N8OLltjNkrU6YuUWBo2ucbz3cSQPJafRNGGyccDnMAZ5FZfQbS9+AmMychwgLdUqI6M8RCiLtnZxpaKazVXdIZEjZsMcCMDyMKq1rsNN4vNAD9+RO6d/8AXJW1oeafVOUy08dyorfWO0YZxmI23T8EcqE4KWmY1wxRhS9LULr5HZcLw+PnKhhdMXas82ceLaHGJ5oTDU8xWQKuo0pEmBfX0DUUYVEC9KzEf6RJNRMX0V9FjHTURdImC5FeRYUPGokl6aLkV5Kx0OFyFJhcYHedgG0ngmryVTeZiYBIB3Z7Uh0OWxga9zWyQMJ4xj5ymbTTLSRjGGMbYBKctNcio8tcRLnYgkSJMYhJ0hai95N5xbPVknLlsQxkoOD2vDXCYFOnTmDEgl0ZSY5kkqpAkxgOZgd52KTTFMXXXzhBLbpvSMwDlHFR3VuuXQMSTBAIxnYeaTY0CpZ4Bl9PkHSTygKTZaA6kPYQ1pquBdjeukwRwho8VGq255Bb1YO5lMeYbKaszwG1N5ZdGB2ubPLAFK0MjOVrSswcxgiG9sugXiGgyBvc43oGwNbvVSU620Elt9zi0ANIBxuTi0KUy0SX6JeSYAGU5w0udAbJz57QOIlpujHHIg9YNw/FiDJwGGPAETCRXt7y6WktAi60Ew0NEN74nHiUg2+rh/EdhiMTuhO0GiwrtYW3WNuhxkucOsKbDBqd8CN5vbwo9XRxJvCGgy6Mw2XODacjMw3HmFCfXcRdLiRMwTtz+JSn2yoRBe6Ofu3ItDF0LE57LzcTeADdpnCR3g+BRWuxupxejGYjcDAPCYMbcOSbZa3iYc4S4PMGJcMjzSaldzovOJjKTMJCL/VlsMc7KSBhnAxgHiSFZ2+mCBtOQ3Dlu5/uVX6vkdCZIAFQyTgAIbiT/WxXVGqwi/m0Hq7Z3uK5Zy/Jo9T08PwRJ0HSuNED4f0FpzU6krB2/W3ojDWAxm5xusHzVxq7rnSrfw3up3juJB7gc1UFSNZV0PaZpl7SWdYbYxLeMZqqsNA9mpgDk7Mc1e6Z0Y8NNWzvLXDHDI9yqbLpgWhha8BtYYHYHEbTu5pNfJD10UmsGj3U23YkA32EZQYvgcsDy5LOha11uN11N4lsxjmCcCDuO47VlKrLriNxI8Ftglqji9VCmpfIYKdaUwCnWldCOQevI02CjTFRZ3kRcmryBKmzOhd5C8mpQlA6HCUm8kFyTeSsdDkoEpEoIsdCrySJJAGJOACSSlUZvADAuN32sEgodttDo3XZmA0k7JLQSO6VHPFSrXWb0tQuaXC8QIddwBgbDsCVpRzA9zQwhwgSXzk0bLoTYyO1kMLjtN1vMQXHuED9SZtDYcWjGCQOOMKTStc3GljDHVBde2umTDo2qPpF01XkR23ZZZlJ9DE/U6h/s3+yVGcCJHcVIqV2kR0YBjO+898EwoxUsYkpJVrqxpRlmtVOpUYHsBgg+jewvgbSM1rdfNX6AbUr0BdIYapDey4DtdU5HPJJ0lZpDHKfRztBJp1A4SEpBASSUpEUAEggiQMsaVZ31Z7WAON9uBEgh4ugxwcGqfqvY6/1noTjRc0lxLSxzXBs4DmI71A1etXR2imdhe1rgcoJHuwPcumPt1Ok5wA60Y7zJxjlis3Suz0PTNyiq9jG6x6tVG1GuYA5odgDCk6u6nsDr9Sm2SbwG48FfaU1ip1WvphlQPHZMdW8NocdipLBp4ggTBGBBwUuaWl0dUYXt9nQWgBl0DCI7lzbWiyGlVLmjA4iMDPAraWHSd8idqjazWE1AxzM2unmIKXK+hONaZkLNUFQFzu0GOJ2X2tGR4iMCs3UfJJ3knxW90foK/Z6r781HNJaQcIjFuGUxCwL81rijVnn+qlbSBKW0psFHK3OQelBN3kExFlKIuSJRSoJoVKF5JlFKADvISkkoSgdC5RXkiUJSAUXI2VS0ggwQQQdxGSbJRJDFlyJzpRNEpFGsHOgY4xnGWezJBcYOXQZSSVLrtEdUXXDvmOagPqE5NJy7OePBBfhkGSkkopRFIzJugWtNqoh4lpqCRvjEecLoemtIReaQCC26Z9Xaue6uWN1a10WMib4djgAGdZ3kCt19I9hNOy1Kjc4AwzAJAPkVnkxzltHd6XJGMXZyeyvF5wGUmOU4KZKjWOmIUlaHHLsEokaCBCUCEZSZQAAVstFaRNRnTlt+pSEPYO04EQHgbZ28QVjVM0VpF1nqB7ORacnNObSpnHkjbBleOX0aetRqA3yBSvCSA3ET6OJiRwKg27VqpU/i9K45EMGA2dojErSWsUqzWVpLQ9ocMADjvTlG206bcSY45rK6PXtSjYqwtu3dkBW1K2Bwwx9EcScBCx1p0g6q6B1Wbd55q60CTUrUw0dRkyfxXcPAe9PFC5UYZp1Fs0w0O0U7jDcNwsDs4BEYjauOaasT6FZ9KpF5hgkZOkSHDgQQe9d5cMFHqav2aveNahTeTgXEdfAYdYYjuXoyxp9HlbZwFGF0/T30Wg9ax1I/wC3VMj9L8/GeawOl9AWmy/z6TmDK9gWe22R5rJxaE4sr5QSUaRJOlCUmEagkOUUokRTAOUCUmUUpDFyiRSggYcp2xWV9Z4p0xLnZD4k7BxTBKnaE0gKNS868Wlpa4NMEg5AnOJAySZUEnJJ9At9iNGq6k53WABkZYjz2+CrqpDcBGeE7J3YKXpasTUbWLLrXTBBcQ4tkYF3gqq1PLmkxgTP7Ko9HW4qOo9BC0Gc8sdy02ouNpbGPa5dkrGMfJDciSBwHGV1jVyz0LrKlJgBawCWluDh1XgxiSc5O9RklSo2xQctmU1ys4pWp8CGuhwwgEkC9HeqTpAum6902vsVUmLzG3gYBIgjLcuOWfpKjwym0ve4w1rcSSlDZzZsXGX7Ok/RVZL1oqVfu2Bo51Cfg0+K1Gv9abHaJE/wiO84JnVXRDrDZww1G3nm+991zheIADQRGAjMqbpuH2ao2q5hY5jgS3CBdMk8l2JVGjA4ZZa0YKc10qqGBU6i5crG0PokYRJEgRI0RCAJ+hNDVrXU6Og28YkkmGtG9ztgVzbNE0LCf4tRtorjKkwHomO2Oe49qN0BXdmpmx6LFwlta0EPeW4PDTixoIx7Jb7Tlk9J3XNa8CDNx4JJcCMs9hHxWyikvs0jGxmrpSs5xcXuE7jA4YJ7VfSHSVqtCo8kvaKlMkzDmg3m94gx+EqtqMcQTGAVDYbS8WttQeg/CPZPjipnFNOzohJpqjoFolkjatbqjpCyC61topF12D1oJeTL8+Kx2sD7oPrPhrQM5dhe7hKZ0TotjbpglzSCGiMSDOMqML47Hn/LR245JNnqR4rEavVbdT7Qa+m4yWvfBbJJNwiY5ZLT/wDUGPpEsMFubTgd3eOIXYpJo5GqZe0a4KeLgRBxnAg4hUlG0Q0RmQCpdKtvPP5J9lEWvqdYXuLnWanJxMS0eAICCs/re5pPEIJUgODDR9b7mr/hv+SI6OrfdVPYf8l26nTr7a3/AObFMs7HxjUn9LQsVCyHj+zgh0fW+6qew75JBsNX7up7DvkvQlx3reQR3Het5J+IXA88fUqn3b/Yd8kk2V/qO9k/Jeibjt48ELjt48P3R4h8Dzp0LvVd4FH0R3HwK9Emm7ePD90Rpu3t8P3R4hcTzt0LvVPgVJ0Vo51WtTYWOILxegR1Z6xk5YSu/Gmfw+z+6rtJ3hDRdk7QIhNYg4mK1uNn6EUyJgQym0G9wutA81yupZC19wlwGYa7AweBXfLHYGsJI7TsXOwkndOwcE7UslMuDjTY4jaWgnDAYq5QsuE6OTav/R9VrkOqA06eYJi84cBMjvW6p6sss7AykJIEY4u8Vqb88Ao1SoL2Bx8hxJUvDFqmXHNKLtGM0xoS11LPWYKYdeYWiajGmdhMlStWdVqViDD0dN1W4JtBJLr7h12wcGt2CFqqlUGGjEbTOCqbS6ZbgZw4IhjjDoU8kpu2C3WiqAW4cCAInc4cVgNddNA0xRpy1xxqtBwG5vfmuhkFxwAI38lKpaOYZJoUpOZLRJ54JS2T7HnVwTtBy7/V0LS/u9L2W/JIp6FoT/8AzUvYb8ln4xnD2FLhd7Zoaif/AI1L2W/JODQVn/u1H2W/JHiJo4BdSXBegfs9Z/7rS9lvySHat2b+6UvZb8k/EwoW2x0zcJa03Gi6SMhGELM/SHYA9lIgAG+QSAAT1cBK10ZAeHdkqjWyleY0bnA+/wCa3oLOT22n0bDxm77KyuqpHSMvCesPmV0DTFivAjjIOwEYrJaHs101HD0eoI3uJy4wI71nkjdI0xSq2anRVl+t2lzyJZTwH5jkO4f5ltbBoISCRkndUdA/V6DGuHXPWf8AndiR3Zdyu7XaG0WXjyA2uJyATUF7i5MrtKno6d1nbdgOA2lQNFWaOpxk8hiVIALiXv7RPcAMmjgn6PVa52/DuAko9wGumJIazN04+qMT7lMszsABMRhvja7mcgq6ws6mO2AT+ERh3n3KwslcCbonIF2ydjWoiDLlmSCic80FoSTryqbdrMLOQ19N0kSIxHirIlRLfYG1RDhlksW5Vo1VXsrvt3S9R/gj+3dL1H+CP7OUtyB1cpblneUusYPt1R9V/gj+3VH1X+CL7OUtyI6uUtyOWX6Csf2L+3NDc72Sj+3FDc72Smfs3TSTq3TRyy/QVj+yR9t7P+L2Sott1ts7xtBGRunw5JFTVimd6ju1Tp7yjnlDjjJti0t0phgF0CS509wA3q2Y2Gyd2ycVSWWxtsjHQL14zjvAwSrPa6r5c43QBlC6ISdbOeSV6LV0AdbOMcVAtdeMGMaT+IkKJQa+qbz3mNgGAT9bqYGD707FRVVqtaReAaycQ3DD4pLtK02uiRhnjHcpFpMjHbDR+owql1gaHHDafesckpLo2xxi+zQ2fTlADtAKUzWOgPSHisuLA31QnxopkZLPyTNPHA0Y1hoH0h4hPU9M0PvG+KyZ0awbEqjo5h2JeWfwHih8m0Zpmh943xTzdMUPvG+IWQZoNpSxq81X5MnwT44fJrxpaj67fEJYtzHA3XA7MP64FY37OBXej7CKFItaMSbx5xA8ArhObe0TOMUtMsGCXDgCfgqbWy1CkwOPrAY7BIk+CubIZEnPD5/Fc2+mHSvUbZ2nrPMmNjcvP4LV9GVEfWm2hlF5GBh0czkmfo/0HfqNLxIpfxnztqO/ltPKJ/RxVVpKq6t9VvZXA5+4ljet5hdQ1dsQs9Bod23dd/M5N7hA8Unt2KPVFvMDOFQ2qr0j72bQYaPe7vUm32gu6u/PgE1SpY8Ak3ZaVCiMBz+aRpN12kRl1HeLgpFFsnliqnTVabo2OcJ5TPwSbpAlbHSCS2kNkXo4DLu+asKREgNiBgBs5qHRaWtyJfUxPBuwTvKkUapEAiMdnelEbLRpwQRU6RIyQWhBNQQbiodp0rRpktc/rDMAOJ8gszQmIJjR1tp1xepuvAGDsI5g4p19YAxGKdCsUiKcDxsAR3kUFjKSVJDik1qc4jNKgsjEpBRuKQUhjVqi6S7EAXvBV9utDbsQYOd3M8FNtv8ALePwn3KGaLWgOfsAMbzC0itGcnsbqWzo2ANZDnYNaTJ5lRqrLglxl7sz8kqg0lzqtTAAQBuGwBESb0kdc9lpyY31nbuSdE2OU6OEnMYAbiRnzj3qO+l1lKnCAZEHHaTtKbeMe5Z5Fo0xvYhtIJ4NRApQWRqJNNHSpYpQS6aKHZMpNUhrVHplSWFWiB2m3FAuJGCAO5NVjgRMYYkLWPRnIfpVIYTz8sFwPS1oqVbTUqVu3eLS0+jdMR5LuTaoLSBs+O1co+kGwdHaukA6tZt7hfb1Xj/Kf1JPYxeqdm6etRpmLtOo6q7iwMxYObrviV1CqNpg8D5QuffRlQPTVHnZTgd7h8lsrbapdAyacSN/7JSlSHGNsfcy7ie0fLggDDRxxUapUJjj/RS67tg3AJJhQtz7rOJ9ypdJnFn5gPIqfaaskxkBA7lCdSD3iZhsOgbTsHL5KZOykqL366KTQXkEkSW7t+OxR2aZJjo6bB+Ign3qFUshd1nkDc1APAMHLgjlL9DpFm3SjyO0e6AEaZZVECGnwQV2/kgl2uhUb16Jkj0Hbd4B3cEy8MttMx1KzMHNdm0j0Xb2zk79wrRpUS22AOcKjDcqt7LxtHqvHpMO5Z0UZWyirQeSxt2o2bzZweOI3Y7N61uj9KNrsvNw2Oae0124/NR7VZhaWGQGVmYEbMdk7WHMH9wsxomoaFRxMgzdLXCQYPWaU4tx/RLVm3ZXjNSBUlR7NWa9oc2CCJGXgnZWhItKaUgOUWpbCDF0KJzUeyoxb6JVenIkZ7VDJRst/Wgxx5HI/wBbkdqZB4HEKYzjPaKcXHsj2io1rS55hoBLicgIxKjUrTZnsvirTc0ekHgj3rN/STp36vZujaf4laW8Qz0z5x3riTqIJnGSZJBhx4StoXRlKrO2W/XKkX9FZxexINQ5CNrRtOSkVNMU6TQ03mudi6QC884OHjhK4dcDR1L434j4I6OkarHCKrxzJI803YLidqbp+iwdl45wrFtYPAcJiNuCwWpFd9odNUMexgwMQb4ghx35rdtKwk30zZJdoeBSwU0ClgqRjgTtMJgFSaaYEhifYmGKZZaeBJiMsVaVkNhi0NaIJx4Kl0xbjk3AHHnzVlaaLI7IJ4KgrC8C30mzHEblUrqhRqyPozShY+6/sOwn1Ts7vmka7aONazPuiX0z0jRvujrN7xPkq+2Ub2G/DyV7Y6huBrjLgIJ3j4lYLIlpmrg3tGN+jjTA6apTODuhJAO9rm/Na8Ngc/esZW0Q6zW1lZrZpXjiPRZUBaQeAveQWtq18Q3eJRJ2OKoltdl3pFR5x5I0RIgpW6HSG3u9yhM0k6nUBbBmAQdsnLmnLZXAnkq3Rg6W0NA9HrnfDTs7yEtg6NtXpNeIvBhMHHdwTAo0mZnpHbhko9oJJlwjDwSKdLdgR/UrbnvohQ12PPtLycBA3IJbK5AQRf2FfRcBAFc4t30oNGFKgTxe74AfFV7fpOtBP8mnG66/33kuSFxZ1OoIIeMxgfxNOY7sxy4rP652e5FZowd1Xc46rp5e5UVi166bB16kd7brh7pHmr7S2kqX1Ais/FzCG7S4tMtcI2ZY5I5Ilp2RNTdLHpDRfPXBeyd47Q7wJ/StheXG9C6z0qdZhc5xuEDqupEkAzdgv5+K6lojT1ltOFOoL3qP6j+4HPulOM7CUKLMOUDSbcirO4Eiq9rRLsPNLJj5xoIT4uyhpMccg7uwxVuZ6NsgyMDOe75JNXSjGgOIcGnbA90p2z26m8XmuEeERv3KMXp/Huyp5uRxjXuxWq02uo5lnruYyKbS2k8thuZGGMklYm0MLHFrgWuGbXAtcOYOK9TA96gaZ0NQtbLlopNqDYT2m8WvGLTyK6VKjGjy/Uqpp1U710bXH6Ka1C9VsRdXpYk0j/PYM4aAIqDljwK5nVaROYIMEHAgjMEHIp3Y0jon0QWwRXok9fqvHFsFpPuwXRQuK6gVHU7dQu+m4td+VzTPcM+5dresJ9msRQKWCmgVLsDATLshv3qSkrK11pcy1Cm5xLalEVKchoAcxzm1GCM8Lhx3q5plYvXO1uo2yiWsLmte17S2SeuHCoy6BjeDGHhdO9bSi0GDlIkA5xyVSapMFB20TbHRvHht+SsalJsQQq0WhzR1TA7vOc0Vl0uHP6J8NeRLd1Qbbv4htHfyqE49ETxyqxu32W8JaSCMiIHlkRwKydptFSm/rCeXZJ4A4sPDEcltrQ4DNZTT9ek1pdVN276R93FPIKA1Zq7ahLmiAAPHb7lJlVWgHh7XFgPWdmcMAIn3q4LGjAuE7l5s1KU7PQhShRXfWDUF30uAme5QLM2u189DUqQLrQ0b95yGELX6HosYS5rROU+Z+CsXWicl3QhyVnFOXF0Y2ky11XQaD28DDWj9ROKffYLVl1GzxLj5BaihiST3ckms8NGy87dsC04IjkzIVtB1nPDHVBlefdYeq380xJ2BWGiNXPq1R9a8S26GgOiQC5pe6d0Aq9qV2Yg5uaAeWIn3qNRqEC44zs4FuwpaQbHK7WHM8FBq1RPUHCd6jVXG8Q7fgd4O1O01jPJejohBLYd4oJyAiUbL0cxOmbL60fpeP9KIaYs59MDmQPeFjXXeCbN3gp/F+xyLOzcHSNnGJqMjPFzNnIrOHWJt5/SjpWF0tBN5rBMYTkMj4qoDwMvmPBIeWnY32R8FpFR+CvK2auz1rJWwLGCeAHgQnX6MfSxouvN9RxmPynZ3Qsax93KByEK20bp59PAmRuPwKHH/AFKWRPs6Nqp9IVSmRTr3qjRgWvM1m/lce2OBx5Lplht9C1071J4cCMYi82d7Tl3rhrK1G1D1XjI5OHzUiw1q1mqNfedgcKjDBI3OG3v8SnHI1pjlBM7M/RhHqvwjrAyRsvQYO5VFvoOp3Q1gJMkFjSBDo6pz2zI4qEdcabsL7zwayuf9LUunphz+zRrv/wDrcB4vrfBdHMwcC8slaowi82BAOBlhykRm04clZvtlNudRg5uCzVP6w7KyhvGo+i3yuOPmpVOz1vSNFnKXf5Q1JyYJUW7tLUR/aN7jPuWO1u1WsGkXXpdStB/taVM9fhVBbD8NpxG/YtExhHaqk/laWj/ycU4LU0bSeZn3BTKaXbLjCT6RhNXdQmWOqanSGo66WtvMDbs5kY5xh3rSGzcfJHS1lZZhdtl3o75a2qSHXWk9QPb2ssJjYtJZ6FCq0Pp3XtcJDmOlpHAgwsop5NwlZtJePU40Zr6tx8k3bGXaZmTiCIwxWnq6PYMmnuJVdpGxAsc1stJyOJTeLJ7ijlgmZupXBfSc+kanRPDtzg2C03t460xvR2PWanaajjSa9sOLSKjbhBaYIuzI71XW621aL/5VZxbtbTc4Ec24Ec1d6Co/WKbnGiWOc4kmowtN7CHYiTt9yUYtqjaU0qkWDa2CyGudv/i0KdEzX6QFobm3EG86MhgT3FbuloVuby53CS1o4ANie8lRmvDC5v1drA04Pbcx4xEqnCq5GSnd8Sm1l1idTcW06Faod4Y5rOd90A90rIW1ta0lprhsNMtY2cDEdYk4kY4jeuk1dKlokEEHJ0A47ioLtKPf2mUyOLGk+5GSDfUjnXq8eN1JbMS20WilhSpOjgR81FrW21EyaNSc5F3/AHLYWu0kY9UflAHko1hrueZz4QPkud4pil/mcEZcUnf8FLoXWurReBUp1ejJ67TTc7ZBIuyZyy3Lft0hSI9UHHE4Y81mNL1S1sC6JzMgH3oWNn8MBzm4g4YEYk4REbVvBSguziyf5RZMnFY3+/6jS2m1C6ejc1xIjMSOQ/dVH/VAMH9U8QRPimWVKcXXsYW8GjxyTw0XQqDBrSFnkzSXaN/S+txTlwl+L+/+jdv0i280scCWtEnzMb1LpaWEDIg7N3eq20aoWcn+XH5XOb7ioz9R6BM/xf8AFqn3uWXl22et401RdmsKp2A7I9xQpyDBBHMHYqVmpNEHB1VvKo5XFDQwAANWs8DY+o5wR5Ew4UTWtMZIJYoDigl5B8DAVPoun+yI5VB/uUSr9E7/AEQ8frpn3lBBbKD/ANmcvJfCIVX6J7R6M97qf+5RKv0WW4dloP62D4oIK1F/LE6+ERKn0a6RH9jPKrR+Lkwfo80l/dj/AItn/wCRBBaxRDr4F0dRNJtMizHD/u2f/kWl0RovSlMi/ZS6NvS2af8A2YoIKnBPsFJo6to2m802E0g110XgBTkHaMDGzYpDuk2NPtNHxQQWeS1pM0xqPbQzUbW9TzB95UUtru7NN3MvptHkSfJEguWeNy7k/wC/wdMcqj1Ff3+Qv+nVzmGjlDj4k/BKGhnHtB7ubwB4NICCCF6TH9hL1eQMaIIECk3/AMPmhZ9EupmabLhOZY4MnndOPeggtI4Yx6MZZpS7LKjWtDcxe53PeCFLbaX7aXg5vzQQW8XJe5k0n7AfaYypPJ3Dox5l6R9Zq/cQONRvuAKCCtyZKihi1Vq5ablNoOyTPxCqKVntDy7pwDhgW3QI3EXz4oIKdy7ZafHaRQ2jRNqo1L1BhdTd26ZewTxEuzH7FR22S2ybtItG5/QHzZV+CCCcY1ojLWR3JIP6hbD2qI7nsH+tO07BaRlZ45Opf8iCCbjZj/5sN3wVkavoKu9151BxP5qMf+xOvsFqGVnPt0f96CCXjRSw411FEavZraMrO48n2f41AkWSlpEO6tmeNnWfZo8BWKCCHjjQ/HB6cUanRFltRH8donYBcw7w7FWgsVT1fNvzRILF4Y2dEJuK4roS6w1PV82/NGLFU9Xzb80SCnwxL80gjYqnq+bfmgggl4Yh5mf/2Q=="/>
          <p:cNvSpPr>
            <a:spLocks noChangeAspect="1" noChangeArrowheads="1"/>
          </p:cNvSpPr>
          <p:nvPr/>
        </p:nvSpPr>
        <p:spPr bwMode="auto">
          <a:xfrm>
            <a:off x="612775" y="234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61" name="AutoShape 16" descr="data:image/jpeg;base64,/9j/4AAQSkZJRgABAQAAAQABAAD/2wCEAAkGBxQSEhUUEhQVFRUWFRcUFxUUFhQUFBUWFBUWFxQUFRUYHCggGBolHRUUITEhJSkrLi4uFx8zODMsNygtLisBCgoKDg0OGxAQGi0kHyQsLCwsLCwsLCwsLCwsLCwsLCwsLCwsLCwsLCwsLCwsLCwsLCwsLCwsLCwsLCwsLCwsLP/AABEIALcBEwMBIgACEQEDEQH/xAAcAAAABwEBAAAAAAAAAAAAAAAAAQIDBAUGBwj/xABIEAABAwEEBgYGCAMHBAMBAAABAAIRAwQSITEFBkFRYXETIjKBkaFCUpKxwdEHFBZTYnKC4SMz8ENUk7LC0tMVY6KzRIOjNP/EABkBAAMBAQEAAAAAAAAAAAAAAAABAgMEBf/EACgRAAICAgIBBAICAwEAAAAAAAABAhEDIRIxEwRBUWEicYHwBVLRFP/aAAwDAQACEQMRAD8At2OSjUUMVURqqLOAkuqpJqqMaiTeRYEk1URqKIXoukSsCSaiQaqjmok9IiwHXvSWPE4ieG/gUw56VZXddv5h4AyUrAftji6o/LM7QBhht5KPbqBY4iQYMYEHnhsTL6sknjPnKFWsH1C58gFxc6MTBMkBJsZIdUui+fu+jYMiZbdc6PVBLuZUGhQLpgE8i0eMqTXLKkvN5rQYjFwgdlrXAQDz5qsquknCOG7gk2UPWltwgjqn87XHn1ckk174ulrQGtN2BBECZnbJznemGVLpBwMbDlyKU+oLpuNImA4kzxutwG7jkpsZFcU2UopDipKCKSjRSkMSUEEEABBEggYFbaL0K6oL7zcp74lzvyj4lN6BsArVWg9kdZ3IbFqdM2gCA0CBgPVHzKic66N8OLltjNkrU6YuUWBo2ucbz3cSQPJafRNGGyccDnMAZ5FZfQbS9+AmMychwgLdUqI6M8RCiLtnZxpaKazVXdIZEjZsMcCMDyMKq1rsNN4vNAD9+RO6d/8AXJW1oeafVOUy08dyorfWO0YZxmI23T8EcqE4KWmY1wxRhS9LULr5HZcLw+PnKhhdMXas82ceLaHGJ5oTDU8xWQKuo0pEmBfX0DUUYVEC9KzEf6RJNRMX0V9FjHTURdImC5FeRYUPGokl6aLkV5Kx0OFyFJhcYHedgG0ngmryVTeZiYBIB3Z7Uh0OWxga9zWyQMJ4xj5ymbTTLSRjGGMbYBKctNcio8tcRLnYgkSJMYhJ0hai95N5xbPVknLlsQxkoOD2vDXCYFOnTmDEgl0ZSY5kkqpAkxgOZgd52KTTFMXXXzhBLbpvSMwDlHFR3VuuXQMSTBAIxnYeaTY0CpZ4Bl9PkHSTygKTZaA6kPYQ1pquBdjeukwRwho8VGq255Bb1YO5lMeYbKaszwG1N5ZdGB2ubPLAFK0MjOVrSswcxgiG9sugXiGgyBvc43oGwNbvVSU620Elt9zi0ANIBxuTi0KUy0SX6JeSYAGU5w0udAbJz57QOIlpujHHIg9YNw/FiDJwGGPAETCRXt7y6WktAi60Ew0NEN74nHiUg2+rh/EdhiMTuhO0GiwrtYW3WNuhxkucOsKbDBqd8CN5vbwo9XRxJvCGgy6Mw2XODacjMw3HmFCfXcRdLiRMwTtz+JSn2yoRBe6Ofu3ItDF0LE57LzcTeADdpnCR3g+BRWuxupxejGYjcDAPCYMbcOSbZa3iYc4S4PMGJcMjzSaldzovOJjKTMJCL/VlsMc7KSBhnAxgHiSFZ2+mCBtOQ3Dlu5/uVX6vkdCZIAFQyTgAIbiT/WxXVGqwi/m0Hq7Z3uK5Zy/Jo9T08PwRJ0HSuNED4f0FpzU6krB2/W3ojDWAxm5xusHzVxq7rnSrfw3up3juJB7gc1UFSNZV0PaZpl7SWdYbYxLeMZqqsNA9mpgDk7Mc1e6Z0Y8NNWzvLXDHDI9yqbLpgWhha8BtYYHYHEbTu5pNfJD10UmsGj3U23YkA32EZQYvgcsDy5LOha11uN11N4lsxjmCcCDuO47VlKrLriNxI8Ftglqji9VCmpfIYKdaUwCnWldCOQevI02CjTFRZ3kRcmryBKmzOhd5C8mpQlA6HCUm8kFyTeSsdDkoEpEoIsdCrySJJAGJOACSSlUZvADAuN32sEgodttDo3XZmA0k7JLQSO6VHPFSrXWb0tQuaXC8QIddwBgbDsCVpRzA9zQwhwgSXzk0bLoTYyO1kMLjtN1vMQXHuED9SZtDYcWjGCQOOMKTStc3GljDHVBde2umTDo2qPpF01XkR23ZZZlJ9DE/U6h/s3+yVGcCJHcVIqV2kR0YBjO+898EwoxUsYkpJVrqxpRlmtVOpUYHsBgg+jewvgbSM1rdfNX6AbUr0BdIYapDey4DtdU5HPJJ0lZpDHKfRztBJp1A4SEpBASSUpEUAEggiQMsaVZ31Z7WAON9uBEgh4ugxwcGqfqvY6/1noTjRc0lxLSxzXBs4DmI71A1etXR2imdhe1rgcoJHuwPcumPt1Ok5wA60Y7zJxjlis3Suz0PTNyiq9jG6x6tVG1GuYA5odgDCk6u6nsDr9Sm2SbwG48FfaU1ip1WvphlQPHZMdW8NocdipLBp4ggTBGBBwUuaWl0dUYXt9nQWgBl0DCI7lzbWiyGlVLmjA4iMDPAraWHSd8idqjazWE1AxzM2unmIKXK+hONaZkLNUFQFzu0GOJ2X2tGR4iMCs3UfJJ3knxW90foK/Z6r781HNJaQcIjFuGUxCwL81rijVnn+qlbSBKW0psFHK3OQelBN3kExFlKIuSJRSoJoVKF5JlFKADvISkkoSgdC5RXkiUJSAUXI2VS0ggwQQQdxGSbJRJDFlyJzpRNEpFGsHOgY4xnGWezJBcYOXQZSSVLrtEdUXXDvmOagPqE5NJy7OePBBfhkGSkkopRFIzJugWtNqoh4lpqCRvjEecLoemtIReaQCC26Z9Xaue6uWN1a10WMib4djgAGdZ3kCt19I9hNOy1Kjc4AwzAJAPkVnkxzltHd6XJGMXZyeyvF5wGUmOU4KZKjWOmIUlaHHLsEokaCBCUCEZSZQAAVstFaRNRnTlt+pSEPYO04EQHgbZ28QVjVM0VpF1nqB7ORacnNObSpnHkjbBleOX0aetRqA3yBSvCSA3ET6OJiRwKg27VqpU/i9K45EMGA2dojErSWsUqzWVpLQ9ocMADjvTlG206bcSY45rK6PXtSjYqwtu3dkBW1K2Bwwx9EcScBCx1p0g6q6B1Wbd55q60CTUrUw0dRkyfxXcPAe9PFC5UYZp1Fs0w0O0U7jDcNwsDs4BEYjauOaasT6FZ9KpF5hgkZOkSHDgQQe9d5cMFHqav2aveNahTeTgXEdfAYdYYjuXoyxp9HlbZwFGF0/T30Wg9ax1I/wC3VMj9L8/GeawOl9AWmy/z6TmDK9gWe22R5rJxaE4sr5QSUaRJOlCUmEagkOUUokRTAOUCUmUUpDFyiRSggYcp2xWV9Z4p0xLnZD4k7BxTBKnaE0gKNS868Wlpa4NMEg5AnOJAySZUEnJJ9At9iNGq6k53WABkZYjz2+CrqpDcBGeE7J3YKXpasTUbWLLrXTBBcQ4tkYF3gqq1PLmkxgTP7Ko9HW4qOo9BC0Gc8sdy02ouNpbGPa5dkrGMfJDciSBwHGV1jVyz0LrKlJgBawCWluDh1XgxiSc5O9RklSo2xQctmU1ys4pWp8CGuhwwgEkC9HeqTpAum6902vsVUmLzG3gYBIgjLcuOWfpKjwym0ve4w1rcSSlDZzZsXGX7Ok/RVZL1oqVfu2Bo51Cfg0+K1Gv9abHaJE/wiO84JnVXRDrDZww1G3nm+991zheIADQRGAjMqbpuH2ao2q5hY5jgS3CBdMk8l2JVGjA4ZZa0YKc10qqGBU6i5crG0PokYRJEgRI0RCAJ+hNDVrXU6Og28YkkmGtG9ztgVzbNE0LCf4tRtorjKkwHomO2Oe49qN0BXdmpmx6LFwlta0EPeW4PDTixoIx7Jb7Tlk9J3XNa8CDNx4JJcCMs9hHxWyikvs0jGxmrpSs5xcXuE7jA4YJ7VfSHSVqtCo8kvaKlMkzDmg3m94gx+EqtqMcQTGAVDYbS8WttQeg/CPZPjipnFNOzohJpqjoFolkjatbqjpCyC61topF12D1oJeTL8+Kx2sD7oPrPhrQM5dhe7hKZ0TotjbpglzSCGiMSDOMqML47Hn/LR245JNnqR4rEavVbdT7Qa+m4yWvfBbJJNwiY5ZLT/wDUGPpEsMFubTgd3eOIXYpJo5GqZe0a4KeLgRBxnAg4hUlG0Q0RmQCpdKtvPP5J9lEWvqdYXuLnWanJxMS0eAICCs/re5pPEIJUgODDR9b7mr/hv+SI6OrfdVPYf8l26nTr7a3/AObFMs7HxjUn9LQsVCyHj+zgh0fW+6qew75JBsNX7up7DvkvQlx3reQR3Het5J+IXA88fUqn3b/Yd8kk2V/qO9k/Jeibjt48ELjt48P3R4h8Dzp0LvVd4FH0R3HwK9Emm7ePD90Rpu3t8P3R4hcTzt0LvVPgVJ0Vo51WtTYWOILxegR1Z6xk5YSu/Gmfw+z+6rtJ3hDRdk7QIhNYg4mK1uNn6EUyJgQym0G9wutA81yupZC19wlwGYa7AweBXfLHYGsJI7TsXOwkndOwcE7UslMuDjTY4jaWgnDAYq5QsuE6OTav/R9VrkOqA06eYJi84cBMjvW6p6sss7AykJIEY4u8Vqb88Ao1SoL2Bx8hxJUvDFqmXHNKLtGM0xoS11LPWYKYdeYWiajGmdhMlStWdVqViDD0dN1W4JtBJLr7h12wcGt2CFqqlUGGjEbTOCqbS6ZbgZw4IhjjDoU8kpu2C3WiqAW4cCAInc4cVgNddNA0xRpy1xxqtBwG5vfmuhkFxwAI38lKpaOYZJoUpOZLRJ54JS2T7HnVwTtBy7/V0LS/u9L2W/JIp6FoT/8AzUvYb8ln4xnD2FLhd7Zoaif/AI1L2W/JODQVn/u1H2W/JHiJo4BdSXBegfs9Z/7rS9lvySHat2b+6UvZb8k/EwoW2x0zcJa03Gi6SMhGELM/SHYA9lIgAG+QSAAT1cBK10ZAeHdkqjWyleY0bnA+/wCa3oLOT22n0bDxm77KyuqpHSMvCesPmV0DTFivAjjIOwEYrJaHs101HD0eoI3uJy4wI71nkjdI0xSq2anRVl+t2lzyJZTwH5jkO4f5ltbBoISCRkndUdA/V6DGuHXPWf8AndiR3Zdyu7XaG0WXjyA2uJyATUF7i5MrtKno6d1nbdgOA2lQNFWaOpxk8hiVIALiXv7RPcAMmjgn6PVa52/DuAko9wGumJIazN04+qMT7lMszsABMRhvja7mcgq6ws6mO2AT+ERh3n3KwslcCbonIF2ydjWoiDLlmSCic80FoSTryqbdrMLOQ19N0kSIxHirIlRLfYG1RDhlksW5Vo1VXsrvt3S9R/gj+3dL1H+CP7OUtyB1cpblneUusYPt1R9V/gj+3VH1X+CL7OUtyI6uUtyOWX6Csf2L+3NDc72Sj+3FDc72Smfs3TSTq3TRyy/QVj+yR9t7P+L2Sott1ts7xtBGRunw5JFTVimd6ju1Tp7yjnlDjjJti0t0phgF0CS509wA3q2Y2Gyd2ycVSWWxtsjHQL14zjvAwSrPa6r5c43QBlC6ISdbOeSV6LV0AdbOMcVAtdeMGMaT+IkKJQa+qbz3mNgGAT9bqYGD707FRVVqtaReAaycQ3DD4pLtK02uiRhnjHcpFpMjHbDR+owql1gaHHDafesckpLo2xxi+zQ2fTlADtAKUzWOgPSHisuLA31QnxopkZLPyTNPHA0Y1hoH0h4hPU9M0PvG+KyZ0awbEqjo5h2JeWfwHih8m0Zpmh943xTzdMUPvG+IWQZoNpSxq81X5MnwT44fJrxpaj67fEJYtzHA3XA7MP64FY37OBXej7CKFItaMSbx5xA8ArhObe0TOMUtMsGCXDgCfgqbWy1CkwOPrAY7BIk+CubIZEnPD5/Fc2+mHSvUbZ2nrPMmNjcvP4LV9GVEfWm2hlF5GBh0czkmfo/0HfqNLxIpfxnztqO/ltPKJ/RxVVpKq6t9VvZXA5+4ljet5hdQ1dsQs9Bod23dd/M5N7hA8Unt2KPVFvMDOFQ2qr0j72bQYaPe7vUm32gu6u/PgE1SpY8Ak3ZaVCiMBz+aRpN12kRl1HeLgpFFsnliqnTVabo2OcJ5TPwSbpAlbHSCS2kNkXo4DLu+asKREgNiBgBs5qHRaWtyJfUxPBuwTvKkUapEAiMdnelEbLRpwQRU6RIyQWhBNQQbiodp0rRpktc/rDMAOJ8gszQmIJjR1tp1xepuvAGDsI5g4p19YAxGKdCsUiKcDxsAR3kUFjKSVJDik1qc4jNKgsjEpBRuKQUhjVqi6S7EAXvBV9utDbsQYOd3M8FNtv8ALePwn3KGaLWgOfsAMbzC0itGcnsbqWzo2ANZDnYNaTJ5lRqrLglxl7sz8kqg0lzqtTAAQBuGwBESb0kdc9lpyY31nbuSdE2OU6OEnMYAbiRnzj3qO+l1lKnCAZEHHaTtKbeMe5Z5Fo0xvYhtIJ4NRApQWRqJNNHSpYpQS6aKHZMpNUhrVHplSWFWiB2m3FAuJGCAO5NVjgRMYYkLWPRnIfpVIYTz8sFwPS1oqVbTUqVu3eLS0+jdMR5LuTaoLSBs+O1co+kGwdHaukA6tZt7hfb1Xj/Kf1JPYxeqdm6etRpmLtOo6q7iwMxYObrviV1CqNpg8D5QuffRlQPTVHnZTgd7h8lsrbapdAyacSN/7JSlSHGNsfcy7ie0fLggDDRxxUapUJjj/RS67tg3AJJhQtz7rOJ9ypdJnFn5gPIqfaaskxkBA7lCdSD3iZhsOgbTsHL5KZOykqL366KTQXkEkSW7t+OxR2aZJjo6bB+Ign3qFUshd1nkDc1APAMHLgjlL9DpFm3SjyO0e6AEaZZVECGnwQV2/kgl2uhUb16Jkj0Hbd4B3cEy8MttMx1KzMHNdm0j0Xb2zk79wrRpUS22AOcKjDcqt7LxtHqvHpMO5Z0UZWyirQeSxt2o2bzZweOI3Y7N61uj9KNrsvNw2Oae0124/NR7VZhaWGQGVmYEbMdk7WHMH9wsxomoaFRxMgzdLXCQYPWaU4tx/RLVm3ZXjNSBUlR7NWa9oc2CCJGXgnZWhItKaUgOUWpbCDF0KJzUeyoxb6JVenIkZ7VDJRst/Wgxx5HI/wBbkdqZB4HEKYzjPaKcXHsj2io1rS55hoBLicgIxKjUrTZnsvirTc0ekHgj3rN/STp36vZujaf4laW8Qz0z5x3riTqIJnGSZJBhx4StoXRlKrO2W/XKkX9FZxexINQ5CNrRtOSkVNMU6TQ03mudi6QC884OHjhK4dcDR1L434j4I6OkarHCKrxzJI803YLidqbp+iwdl45wrFtYPAcJiNuCwWpFd9odNUMexgwMQb4ghx35rdtKwk30zZJdoeBSwU0ClgqRjgTtMJgFSaaYEhifYmGKZZaeBJiMsVaVkNhi0NaIJx4Kl0xbjk3AHHnzVlaaLI7IJ4KgrC8C30mzHEblUrqhRqyPozShY+6/sOwn1Ts7vmka7aONazPuiX0z0jRvujrN7xPkq+2Ub2G/DyV7Y6huBrjLgIJ3j4lYLIlpmrg3tGN+jjTA6apTODuhJAO9rm/Na8Ngc/esZW0Q6zW1lZrZpXjiPRZUBaQeAveQWtq18Q3eJRJ2OKoltdl3pFR5x5I0RIgpW6HSG3u9yhM0k6nUBbBmAQdsnLmnLZXAnkq3Rg6W0NA9HrnfDTs7yEtg6NtXpNeIvBhMHHdwTAo0mZnpHbhko9oJJlwjDwSKdLdgR/UrbnvohQ12PPtLycBA3IJbK5AQRf2FfRcBAFc4t30oNGFKgTxe74AfFV7fpOtBP8mnG66/33kuSFxZ1OoIIeMxgfxNOY7sxy4rP652e5FZowd1Xc46rp5e5UVi166bB16kd7brh7pHmr7S2kqX1Ais/FzCG7S4tMtcI2ZY5I5Ilp2RNTdLHpDRfPXBeyd47Q7wJ/StheXG9C6z0qdZhc5xuEDqupEkAzdgv5+K6lojT1ltOFOoL3qP6j+4HPulOM7CUKLMOUDSbcirO4Eiq9rRLsPNLJj5xoIT4uyhpMccg7uwxVuZ6NsgyMDOe75JNXSjGgOIcGnbA90p2z26m8XmuEeERv3KMXp/Huyp5uRxjXuxWq02uo5lnruYyKbS2k8thuZGGMklYm0MLHFrgWuGbXAtcOYOK9TA96gaZ0NQtbLlopNqDYT2m8WvGLTyK6VKjGjy/Uqpp1U710bXH6Ka1C9VsRdXpYk0j/PYM4aAIqDljwK5nVaROYIMEHAgjMEHIp3Y0jon0QWwRXok9fqvHFsFpPuwXRQuK6gVHU7dQu+m4td+VzTPcM+5dresJ9msRQKWCmgVLsDATLshv3qSkrK11pcy1Cm5xLalEVKchoAcxzm1GCM8Lhx3q5plYvXO1uo2yiWsLmte17S2SeuHCoy6BjeDGHhdO9bSi0GDlIkA5xyVSapMFB20TbHRvHht+SsalJsQQq0WhzR1TA7vOc0Vl0uHP6J8NeRLd1Qbbv4htHfyqE49ETxyqxu32W8JaSCMiIHlkRwKydptFSm/rCeXZJ4A4sPDEcltrQ4DNZTT9ek1pdVN276R93FPIKA1Zq7ahLmiAAPHb7lJlVWgHh7XFgPWdmcMAIn3q4LGjAuE7l5s1KU7PQhShRXfWDUF30uAme5QLM2u189DUqQLrQ0b95yGELX6HosYS5rROU+Z+CsXWicl3QhyVnFOXF0Y2ky11XQaD28DDWj9ROKffYLVl1GzxLj5BaihiST3ckms8NGy87dsC04IjkzIVtB1nPDHVBlefdYeq380xJ2BWGiNXPq1R9a8S26GgOiQC5pe6d0Aq9qV2Yg5uaAeWIn3qNRqEC44zs4FuwpaQbHK7WHM8FBq1RPUHCd6jVXG8Q7fgd4O1O01jPJejohBLYd4oJyAiUbL0cxOmbL60fpeP9KIaYs59MDmQPeFjXXeCbN3gp/F+xyLOzcHSNnGJqMjPFzNnIrOHWJt5/SjpWF0tBN5rBMYTkMj4qoDwMvmPBIeWnY32R8FpFR+CvK2auz1rJWwLGCeAHgQnX6MfSxouvN9RxmPynZ3Qsax93KByEK20bp59PAmRuPwKHH/AFKWRPs6Nqp9IVSmRTr3qjRgWvM1m/lce2OBx5Lplht9C1071J4cCMYi82d7Tl3rhrK1G1D1XjI5OHzUiw1q1mqNfedgcKjDBI3OG3v8SnHI1pjlBM7M/RhHqvwjrAyRsvQYO5VFvoOp3Q1gJMkFjSBDo6pz2zI4qEdcabsL7zwayuf9LUunphz+zRrv/wDrcB4vrfBdHMwcC8slaowi82BAOBlhykRm04clZvtlNudRg5uCzVP6w7KyhvGo+i3yuOPmpVOz1vSNFnKXf5Q1JyYJUW7tLUR/aN7jPuWO1u1WsGkXXpdStB/taVM9fhVBbD8NpxG/YtExhHaqk/laWj/ycU4LU0bSeZn3BTKaXbLjCT6RhNXdQmWOqanSGo66WtvMDbs5kY5xh3rSGzcfJHS1lZZhdtl3o75a2qSHXWk9QPb2ssJjYtJZ6FCq0Pp3XtcJDmOlpHAgwsop5NwlZtJePU40Zr6tx8k3bGXaZmTiCIwxWnq6PYMmnuJVdpGxAsc1stJyOJTeLJ7ijlgmZupXBfSc+kanRPDtzg2C03t460xvR2PWanaajjSa9sOLSKjbhBaYIuzI71XW621aL/5VZxbtbTc4Ec24Ec1d6Co/WKbnGiWOc4kmowtN7CHYiTt9yUYtqjaU0qkWDa2CyGudv/i0KdEzX6QFobm3EG86MhgT3FbuloVuby53CS1o4ANie8lRmvDC5v1drA04Pbcx4xEqnCq5GSnd8Sm1l1idTcW06Faod4Y5rOd90A90rIW1ta0lprhsNMtY2cDEdYk4kY4jeuk1dKlokEEHJ0A47ioLtKPf2mUyOLGk+5GSDfUjnXq8eN1JbMS20WilhSpOjgR81FrW21EyaNSc5F3/AHLYWu0kY9UflAHko1hrueZz4QPkud4pil/mcEZcUnf8FLoXWurReBUp1ejJ67TTc7ZBIuyZyy3Lft0hSI9UHHE4Y81mNL1S1sC6JzMgH3oWNn8MBzm4g4YEYk4REbVvBSguziyf5RZMnFY3+/6jS2m1C6ejc1xIjMSOQ/dVH/VAMH9U8QRPimWVKcXXsYW8GjxyTw0XQqDBrSFnkzSXaN/S+txTlwl+L+/+jdv0i280scCWtEnzMb1LpaWEDIg7N3eq20aoWcn+XH5XOb7ioz9R6BM/xf8AFqn3uWXl22et401RdmsKp2A7I9xQpyDBBHMHYqVmpNEHB1VvKo5XFDQwAANWs8DY+o5wR5Ew4UTWtMZIJYoDigl5B8DAVPoun+yI5VB/uUSr9E7/AEQ8frpn3lBBbKD/ANmcvJfCIVX6J7R6M97qf+5RKv0WW4dloP62D4oIK1F/LE6+ERKn0a6RH9jPKrR+Lkwfo80l/dj/AItn/wCRBBaxRDr4F0dRNJtMizHD/u2f/kWl0RovSlMi/ZS6NvS2af8A2YoIKnBPsFJo6to2m802E0g110XgBTkHaMDGzYpDuk2NPtNHxQQWeS1pM0xqPbQzUbW9TzB95UUtru7NN3MvptHkSfJEguWeNy7k/wC/wdMcqj1Ff3+Qv+nVzmGjlDj4k/BKGhnHtB7ubwB4NICCCF6TH9hL1eQMaIIECk3/AMPmhZ9EupmabLhOZY4MnndOPeggtI4Yx6MZZpS7LKjWtDcxe53PeCFLbaX7aXg5vzQQW8XJe5k0n7AfaYypPJ3Dox5l6R9Zq/cQONRvuAKCCtyZKihi1Vq5ablNoOyTPxCqKVntDy7pwDhgW3QI3EXz4oIKdy7ZafHaRQ2jRNqo1L1BhdTd26ZewTxEuzH7FR22S2ybtItG5/QHzZV+CCCcY1ojLWR3JIP6hbD2qI7nsH+tO07BaRlZ45Opf8iCCbjZj/5sN3wVkavoKu9151BxP5qMf+xOvsFqGVnPt0f96CCXjRSw411FEavZraMrO48n2f41AkWSlpEO6tmeNnWfZo8BWKCCHjjQ/HB6cUanRFltRH8donYBcw7w7FWgsVT1fNvzRILF4Y2dEJuK4roS6w1PV82/NGLFU9Xzb80SCnwxL80gjYqnq+bfmgggl4Yh5mf/2Q=="/>
          <p:cNvSpPr>
            <a:spLocks noChangeAspect="1" noChangeArrowheads="1"/>
          </p:cNvSpPr>
          <p:nvPr/>
        </p:nvSpPr>
        <p:spPr bwMode="auto">
          <a:xfrm>
            <a:off x="765175" y="3492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4762" name="Picture 17" descr="C:\Users\Лилия\Desktop\index.jpg"/>
          <p:cNvPicPr>
            <a:picLocks noChangeAspect="1" noChangeArrowheads="1"/>
          </p:cNvPicPr>
          <p:nvPr/>
        </p:nvPicPr>
        <p:blipFill>
          <a:blip r:embed="rId4"/>
          <a:srcRect l="15131" r="15639"/>
          <a:stretch>
            <a:fillRect/>
          </a:stretch>
        </p:blipFill>
        <p:spPr bwMode="auto">
          <a:xfrm>
            <a:off x="1068388" y="528638"/>
            <a:ext cx="9826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4716016" y="1347614"/>
          <a:ext cx="42124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215516" y="1419622"/>
          <a:ext cx="42124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4765" name="Picture 2" descr="https://encrypted-tbn1.gstatic.com/images?q=tbn:ANd9GcQ0CYDxGrGsfciCWmc4c5lhm4REmvQRlgo7kabLlrCdlWzWGo-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66050" y="276225"/>
            <a:ext cx="8334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6" name="TextBox 15"/>
          <p:cNvSpPr txBox="1">
            <a:spLocks noChangeArrowheads="1"/>
          </p:cNvSpPr>
          <p:nvPr/>
        </p:nvSpPr>
        <p:spPr bwMode="auto">
          <a:xfrm>
            <a:off x="2195513" y="1044575"/>
            <a:ext cx="1430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1F497D"/>
                </a:solidFill>
                <a:latin typeface="Calibri" pitchFamily="34" charset="0"/>
              </a:rPr>
              <a:t>Учитель</a:t>
            </a:r>
          </a:p>
        </p:txBody>
      </p:sp>
      <p:sp>
        <p:nvSpPr>
          <p:cNvPr id="74767" name="TextBox 21"/>
          <p:cNvSpPr txBox="1">
            <a:spLocks noChangeArrowheads="1"/>
          </p:cNvSpPr>
          <p:nvPr/>
        </p:nvSpPr>
        <p:spPr bwMode="auto">
          <a:xfrm>
            <a:off x="6084888" y="1044575"/>
            <a:ext cx="174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1F497D"/>
                </a:solidFill>
                <a:latin typeface="Calibri" pitchFamily="34" charset="0"/>
              </a:rPr>
              <a:t>Учащийся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0288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СПАСИБО ЗА ВНИМАНИЕ</a:t>
            </a:r>
            <a:endParaRPr lang="ru-RU" sz="4800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68288"/>
            <a:ext cx="7705725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6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Результаты ЕГЭ </a:t>
            </a:r>
          </a:p>
          <a:p>
            <a:pPr algn="ctr">
              <a:buFont typeface="Arial" charset="0"/>
              <a:buNone/>
              <a:defRPr/>
            </a:pPr>
            <a:r>
              <a:rPr lang="ru-RU" sz="6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математике</a:t>
            </a:r>
          </a:p>
        </p:txBody>
      </p:sp>
      <p:pic>
        <p:nvPicPr>
          <p:cNvPr id="35842" name="Picture 2" descr="C:\Users\Afanaseva\Desktop\сам.png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68288"/>
            <a:ext cx="660400" cy="644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68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314325"/>
            <a:ext cx="7848600" cy="5286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Динамика результатов по математике</a:t>
            </a:r>
          </a:p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(средний балл)</a:t>
            </a: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районам г. Казани</a:t>
            </a:r>
          </a:p>
        </p:txBody>
      </p:sp>
      <p:graphicFrame>
        <p:nvGraphicFramePr>
          <p:cNvPr id="35904" name="Group 64"/>
          <p:cNvGraphicFramePr>
            <a:graphicFrameLocks noGrp="1"/>
          </p:cNvGraphicFramePr>
          <p:nvPr/>
        </p:nvGraphicFramePr>
        <p:xfrm>
          <a:off x="684213" y="1203325"/>
          <a:ext cx="8064500" cy="3525838"/>
        </p:xfrm>
        <a:graphic>
          <a:graphicData uri="http://schemas.openxmlformats.org/drawingml/2006/table">
            <a:tbl>
              <a:tblPr/>
              <a:tblGrid>
                <a:gridCol w="1979612"/>
                <a:gridCol w="1128713"/>
                <a:gridCol w="1020762"/>
                <a:gridCol w="852488"/>
                <a:gridCol w="922337"/>
                <a:gridCol w="831850"/>
                <a:gridCol w="1328738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(2014)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участников,не набравших минимальный балл(2014)(%)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 и Приволжский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7(0,36)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и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1(0,076)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1(0,096)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и Московский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1(0,08)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г.Казани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10(0,18)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789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195263"/>
            <a:ext cx="7848600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ЕГЭ, средний балл по математике в муниципальном разрезе</a:t>
            </a:r>
          </a:p>
        </p:txBody>
      </p:sp>
      <p:graphicFrame>
        <p:nvGraphicFramePr>
          <p:cNvPr id="36095" name="Group 255"/>
          <p:cNvGraphicFramePr>
            <a:graphicFrameLocks noGrp="1"/>
          </p:cNvGraphicFramePr>
          <p:nvPr/>
        </p:nvGraphicFramePr>
        <p:xfrm>
          <a:off x="827088" y="1066800"/>
          <a:ext cx="8145462" cy="3411538"/>
        </p:xfrm>
        <a:graphic>
          <a:graphicData uri="http://schemas.openxmlformats.org/drawingml/2006/table">
            <a:tbl>
              <a:tblPr/>
              <a:tblGrid>
                <a:gridCol w="304800"/>
                <a:gridCol w="1704975"/>
                <a:gridCol w="509587"/>
                <a:gridCol w="363538"/>
                <a:gridCol w="328612"/>
                <a:gridCol w="1482725"/>
                <a:gridCol w="490538"/>
                <a:gridCol w="338137"/>
                <a:gridCol w="303213"/>
                <a:gridCol w="1428750"/>
                <a:gridCol w="565150"/>
                <a:gridCol w="3254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Ср.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Бугульминский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Атнинский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Актанышский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г. Набережные Челны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Чистопольский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Аксубаевский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Вахитовский-Приволжский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Балтасинский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Азнакаевский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Кайбицкий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Тетюшский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Спасский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Мензелинский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+25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Новошешминский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Лениногорский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Мамадышский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Черемшанский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Тукаевский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Арский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Алькеевский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Авиастроительный-Ново-Савиновский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Сармановский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Бавлинский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Елабужский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+26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Тюлячинский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Апастовский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39,9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Ютазинский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+31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Рыбно-Слободский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Нурлатский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Зеленодольский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Высокогорский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Алексеевский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Советский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Кукморский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Дрожжановский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Московский-Кировский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Камско-Устьинский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Пестречинский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Нижнекамский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Сабинский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Буинский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Альметьевский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+10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Менделеевский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Верхнеуслонский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Агрызский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+28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Муслюмовский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FDEA0"/>
                        </a:gs>
                        <a:gs pos="50000">
                          <a:srgbClr val="BCE9C5"/>
                        </a:gs>
                        <a:gs pos="100000">
                          <a:srgbClr val="DFF3E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Лаишевский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+4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19240" y="0"/>
            <a:ext cx="9263239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89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Afanaseva\Desktop\са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477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30363" y="50800"/>
            <a:ext cx="7262812" cy="85725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муниципальных образований, в которых функционируют  общеобразовательные организации  повышенного уровня с низким качеством обучения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5363" y="1076325"/>
          <a:ext cx="7848600" cy="3635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23"/>
                <a:gridCol w="1659653"/>
                <a:gridCol w="1377016"/>
                <a:gridCol w="1239315"/>
                <a:gridCol w="1617933"/>
                <a:gridCol w="1617933"/>
              </a:tblGrid>
              <a:tr h="24105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№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МО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Количество учреждений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Количество учреждений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2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Казань</a:t>
                      </a: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Набережные Челны</a:t>
                      </a: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Лаишевский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Рыбно-</a:t>
                      </a:r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Слободский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Кукморский</a:t>
                      </a: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Балтасинский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Апастовский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Зеленодольский</a:t>
                      </a: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9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Сармановский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Агрызский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Ютазинский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Лениногорский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Спасский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Актанышский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10862</TotalTime>
  <Words>2209</Words>
  <Application>Microsoft Office PowerPoint</Application>
  <PresentationFormat>Экран (16:9)</PresentationFormat>
  <Paragraphs>1463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Times New Roman</vt:lpstr>
      <vt:lpstr>Arial</vt:lpstr>
      <vt:lpstr>Calibri</vt:lpstr>
      <vt:lpstr>Book Antiqua</vt:lpstr>
      <vt:lpstr>Wingdings</vt:lpstr>
      <vt:lpstr>1_Тема Office</vt:lpstr>
      <vt:lpstr>Тема Office</vt:lpstr>
      <vt:lpstr>Слайд 1</vt:lpstr>
      <vt:lpstr>Результаты государственной(итоговой)аттестации 11 классов  </vt:lpstr>
      <vt:lpstr>Сравнительные результаты среднего балла ЕГЭ по г.Казани за 3 года </vt:lpstr>
      <vt:lpstr>Слайд 4</vt:lpstr>
      <vt:lpstr>Слайд 5</vt:lpstr>
      <vt:lpstr>Слайд 6</vt:lpstr>
      <vt:lpstr>Слайд 7</vt:lpstr>
      <vt:lpstr>Слайд 8</vt:lpstr>
      <vt:lpstr>Слайд 9</vt:lpstr>
      <vt:lpstr>Школы(аутсайдеры )повышенного уровня обучения  Авиастроительного и Новосавиновского районов</vt:lpstr>
      <vt:lpstr>Школы(аутсайдеры )повышенного уровня обучения  Советского района</vt:lpstr>
      <vt:lpstr>Школы(аутсайдеры )повышенного уровня обучения  Вахитовского и Привожского районов</vt:lpstr>
      <vt:lpstr>Школы(аутсайдеры )повышенного уровня обучения  Кировского и Московского районов</vt:lpstr>
      <vt:lpstr>Слайд 14</vt:lpstr>
      <vt:lpstr>Слайд 15</vt:lpstr>
      <vt:lpstr>Слайд 16</vt:lpstr>
      <vt:lpstr>Образовательные организации, выпускники которых достигли лучших результатов по математике</vt:lpstr>
      <vt:lpstr>Информация о выпускниках, достигших 100-бального результата на ЕГЭ по математике</vt:lpstr>
      <vt:lpstr>Слайд 19</vt:lpstr>
      <vt:lpstr>11 класс</vt:lpstr>
      <vt:lpstr>Слайд 21</vt:lpstr>
      <vt:lpstr>Слайд 22</vt:lpstr>
      <vt:lpstr>Слайд 23</vt:lpstr>
      <vt:lpstr>Динамика результатов по физике (средний балл)по районам г. Казани</vt:lpstr>
      <vt:lpstr>Слайд 25</vt:lpstr>
      <vt:lpstr>Слайд 26</vt:lpstr>
      <vt:lpstr>Информация о выпускниках, достигших 100-бального результата на ЕГЭ по физике</vt:lpstr>
      <vt:lpstr>Слайд 28</vt:lpstr>
      <vt:lpstr>Слайд 29</vt:lpstr>
      <vt:lpstr>Динамика результатов по информатике (средний балл)по районам г. Казани</vt:lpstr>
      <vt:lpstr>Слайд 31</vt:lpstr>
      <vt:lpstr>Типичные ошибки  по информатике (ЕГЭ) </vt:lpstr>
      <vt:lpstr>Методическую помощь учителям и обучающимся  при подготовке к ЕГЭ могут оказать: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Сравнительные результаты ОГЭ по районам г. Казани за последние 3 года  Физика</vt:lpstr>
      <vt:lpstr>Сравнительные результаты ОГЭ по районам г. Казани за последние 3 года  Информатика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RIMMA</cp:lastModifiedBy>
  <cp:revision>430</cp:revision>
  <cp:lastPrinted>2013-09-09T08:13:28Z</cp:lastPrinted>
  <dcterms:created xsi:type="dcterms:W3CDTF">2011-01-19T10:29:57Z</dcterms:created>
  <dcterms:modified xsi:type="dcterms:W3CDTF">2014-09-25T07:03:55Z</dcterms:modified>
</cp:coreProperties>
</file>